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6"/>
  </p:notesMasterIdLst>
  <p:sldIdLst>
    <p:sldId id="329" r:id="rId2"/>
    <p:sldId id="290" r:id="rId3"/>
    <p:sldId id="291" r:id="rId4"/>
    <p:sldId id="283" r:id="rId5"/>
    <p:sldId id="303" r:id="rId6"/>
    <p:sldId id="305" r:id="rId7"/>
    <p:sldId id="324" r:id="rId8"/>
    <p:sldId id="325" r:id="rId9"/>
    <p:sldId id="326" r:id="rId10"/>
    <p:sldId id="315" r:id="rId11"/>
    <p:sldId id="316" r:id="rId12"/>
    <p:sldId id="317" r:id="rId13"/>
    <p:sldId id="318" r:id="rId14"/>
    <p:sldId id="309" r:id="rId15"/>
    <p:sldId id="314" r:id="rId16"/>
    <p:sldId id="330" r:id="rId17"/>
    <p:sldId id="302" r:id="rId18"/>
    <p:sldId id="333" r:id="rId19"/>
    <p:sldId id="334" r:id="rId20"/>
    <p:sldId id="335" r:id="rId21"/>
    <p:sldId id="336" r:id="rId22"/>
    <p:sldId id="337" r:id="rId23"/>
    <p:sldId id="313" r:id="rId24"/>
    <p:sldId id="339" r:id="rId25"/>
    <p:sldId id="340" r:id="rId26"/>
    <p:sldId id="341" r:id="rId27"/>
    <p:sldId id="342" r:id="rId28"/>
    <p:sldId id="343" r:id="rId29"/>
    <p:sldId id="344" r:id="rId30"/>
    <p:sldId id="345" r:id="rId31"/>
    <p:sldId id="331" r:id="rId32"/>
    <p:sldId id="332" r:id="rId33"/>
    <p:sldId id="328" r:id="rId34"/>
    <p:sldId id="28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7" autoAdjust="0"/>
    <p:restoredTop sz="94694"/>
  </p:normalViewPr>
  <p:slideViewPr>
    <p:cSldViewPr snapToGrid="0">
      <p:cViewPr>
        <p:scale>
          <a:sx n="95" d="100"/>
          <a:sy n="95" d="100"/>
        </p:scale>
        <p:origin x="280" y="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2630911029619E-2"/>
          <c:y val="8.0402431077606362E-2"/>
          <c:w val="0.95187733759842519"/>
          <c:h val="0.78389279134517775"/>
        </c:manualLayout>
      </c:layou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Internal Temp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Sheet1!$A$3:$A$10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Sheet1!$C$3:$C$10</c:f>
              <c:numCache>
                <c:formatCode>General</c:formatCode>
                <c:ptCount val="8"/>
                <c:pt idx="0">
                  <c:v>87.44</c:v>
                </c:pt>
                <c:pt idx="1">
                  <c:v>88.7</c:v>
                </c:pt>
                <c:pt idx="2">
                  <c:v>89.24</c:v>
                </c:pt>
                <c:pt idx="3">
                  <c:v>90.68</c:v>
                </c:pt>
                <c:pt idx="4">
                  <c:v>93.02</c:v>
                </c:pt>
                <c:pt idx="5">
                  <c:v>93.38</c:v>
                </c:pt>
                <c:pt idx="6">
                  <c:v>93.02</c:v>
                </c:pt>
                <c:pt idx="7">
                  <c:v>93.02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FC-5A46-99DA-C277867534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38813296"/>
        <c:axId val="889835440"/>
      </c:lineChart>
      <c:catAx>
        <c:axId val="938813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835440"/>
        <c:crosses val="autoZero"/>
        <c:auto val="1"/>
        <c:lblAlgn val="ctr"/>
        <c:lblOffset val="100"/>
        <c:noMultiLvlLbl val="0"/>
      </c:catAx>
      <c:valAx>
        <c:axId val="889835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881329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48640698818897632"/>
          <c:y val="0.47391268000045028"/>
          <c:w val="0.51359302956770492"/>
          <c:h val="5.37163475814254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C49DF6-867C-4838-BF68-136DA992FB4D}" type="doc">
      <dgm:prSet loTypeId="urn:microsoft.com/office/officeart/2008/layout/VerticalCircle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BC4C1E7-3702-4CF1-BB46-06ABAD8D6A94}">
      <dgm:prSet custT="1"/>
      <dgm:spPr/>
      <dgm:t>
        <a:bodyPr/>
        <a:lstStyle/>
        <a:p>
          <a:pPr algn="l" rtl="0"/>
          <a:r>
            <a:rPr lang="en-IN" sz="2800" dirty="0"/>
            <a:t>Login Page</a:t>
          </a:r>
        </a:p>
      </dgm:t>
    </dgm:pt>
    <dgm:pt modelId="{E89E2784-8051-4D4A-A387-7664DD00DA30}" type="parTrans" cxnId="{713AE2C6-FE54-4431-B31B-74CCDBC46BBA}">
      <dgm:prSet/>
      <dgm:spPr/>
      <dgm:t>
        <a:bodyPr/>
        <a:lstStyle/>
        <a:p>
          <a:pPr algn="l"/>
          <a:endParaRPr lang="en-IN" sz="2800"/>
        </a:p>
      </dgm:t>
    </dgm:pt>
    <dgm:pt modelId="{AD0D5C44-C24E-471E-AF6E-A82D5C218739}" type="sibTrans" cxnId="{713AE2C6-FE54-4431-B31B-74CCDBC46BBA}">
      <dgm:prSet/>
      <dgm:spPr/>
      <dgm:t>
        <a:bodyPr/>
        <a:lstStyle/>
        <a:p>
          <a:pPr algn="l"/>
          <a:endParaRPr lang="en-IN" sz="2800"/>
        </a:p>
      </dgm:t>
    </dgm:pt>
    <dgm:pt modelId="{8BCE7DA2-01A5-40A0-9CB5-771E1EE8A71B}">
      <dgm:prSet custT="1"/>
      <dgm:spPr/>
      <dgm:t>
        <a:bodyPr/>
        <a:lstStyle/>
        <a:p>
          <a:pPr algn="l" rtl="0"/>
          <a:r>
            <a:rPr lang="en-IN" sz="2800" dirty="0"/>
            <a:t>Home Page</a:t>
          </a:r>
        </a:p>
      </dgm:t>
    </dgm:pt>
    <dgm:pt modelId="{B95F2D7F-A42D-412A-A581-8ADC63F0E920}" type="parTrans" cxnId="{F16760E1-3C04-499C-AED4-46A3B342F341}">
      <dgm:prSet/>
      <dgm:spPr/>
      <dgm:t>
        <a:bodyPr/>
        <a:lstStyle/>
        <a:p>
          <a:pPr algn="l"/>
          <a:endParaRPr lang="en-IN" sz="2800"/>
        </a:p>
      </dgm:t>
    </dgm:pt>
    <dgm:pt modelId="{4B58FF30-7DC0-41D2-A0C5-37A46892146B}" type="sibTrans" cxnId="{F16760E1-3C04-499C-AED4-46A3B342F341}">
      <dgm:prSet/>
      <dgm:spPr/>
      <dgm:t>
        <a:bodyPr/>
        <a:lstStyle/>
        <a:p>
          <a:pPr algn="l"/>
          <a:endParaRPr lang="en-IN" sz="2800"/>
        </a:p>
      </dgm:t>
    </dgm:pt>
    <dgm:pt modelId="{01E2BCFB-B60E-4D1E-99D1-259F4EA77EBC}">
      <dgm:prSet custT="1"/>
      <dgm:spPr/>
      <dgm:t>
        <a:bodyPr/>
        <a:lstStyle/>
        <a:p>
          <a:pPr algn="l" rtl="0"/>
          <a:r>
            <a:rPr lang="en-IN" sz="2800"/>
            <a:t>Doctors</a:t>
          </a:r>
        </a:p>
      </dgm:t>
    </dgm:pt>
    <dgm:pt modelId="{41B43DBB-6D4D-4F80-AC14-3E1645B5EDD5}" type="parTrans" cxnId="{CA8627AB-C10A-4A05-919D-2967DBD6B6CC}">
      <dgm:prSet/>
      <dgm:spPr/>
      <dgm:t>
        <a:bodyPr/>
        <a:lstStyle/>
        <a:p>
          <a:pPr algn="l"/>
          <a:endParaRPr lang="en-IN" sz="2800"/>
        </a:p>
      </dgm:t>
    </dgm:pt>
    <dgm:pt modelId="{F63EC443-AD90-4BA9-B33F-493D8BE12635}" type="sibTrans" cxnId="{CA8627AB-C10A-4A05-919D-2967DBD6B6CC}">
      <dgm:prSet/>
      <dgm:spPr/>
      <dgm:t>
        <a:bodyPr/>
        <a:lstStyle/>
        <a:p>
          <a:pPr algn="l"/>
          <a:endParaRPr lang="en-IN" sz="2800"/>
        </a:p>
      </dgm:t>
    </dgm:pt>
    <dgm:pt modelId="{21505060-D326-49B6-BA65-837FAA75B218}">
      <dgm:prSet custT="1"/>
      <dgm:spPr/>
      <dgm:t>
        <a:bodyPr/>
        <a:lstStyle/>
        <a:p>
          <a:pPr algn="l" rtl="0"/>
          <a:r>
            <a:rPr lang="en-IN" sz="2800" kern="1200" dirty="0"/>
            <a:t>Doctor’s </a:t>
          </a:r>
          <a:r>
            <a:rPr lang="en-IN" sz="2400" kern="12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Profile</a:t>
          </a:r>
        </a:p>
      </dgm:t>
    </dgm:pt>
    <dgm:pt modelId="{20A40CC8-8B7B-4332-A6CE-F77979DBCA91}" type="parTrans" cxnId="{7B6E4954-5D63-415B-A384-A6DB62B085DD}">
      <dgm:prSet/>
      <dgm:spPr/>
      <dgm:t>
        <a:bodyPr/>
        <a:lstStyle/>
        <a:p>
          <a:pPr algn="l"/>
          <a:endParaRPr lang="en-IN" sz="2800"/>
        </a:p>
      </dgm:t>
    </dgm:pt>
    <dgm:pt modelId="{490477FD-F0D4-47D7-9593-8B9559A3736D}" type="sibTrans" cxnId="{7B6E4954-5D63-415B-A384-A6DB62B085DD}">
      <dgm:prSet/>
      <dgm:spPr/>
      <dgm:t>
        <a:bodyPr/>
        <a:lstStyle/>
        <a:p>
          <a:pPr algn="l"/>
          <a:endParaRPr lang="en-IN" sz="2800"/>
        </a:p>
      </dgm:t>
    </dgm:pt>
    <dgm:pt modelId="{7EFAC3A3-91E9-42D1-82BE-A70BFFEFE56D}">
      <dgm:prSet custT="1"/>
      <dgm:spPr/>
      <dgm:t>
        <a:bodyPr/>
        <a:lstStyle/>
        <a:p>
          <a:pPr algn="l" rtl="0"/>
          <a:r>
            <a:rPr lang="en-IN" sz="2800" dirty="0"/>
            <a:t>Patient Profile</a:t>
          </a:r>
        </a:p>
      </dgm:t>
    </dgm:pt>
    <dgm:pt modelId="{003A338C-EB62-4C04-AACB-1AFA17F685D0}" type="parTrans" cxnId="{B7ED6A50-7C27-4B33-9AB2-7F1EC99181EB}">
      <dgm:prSet/>
      <dgm:spPr/>
      <dgm:t>
        <a:bodyPr/>
        <a:lstStyle/>
        <a:p>
          <a:pPr algn="l"/>
          <a:endParaRPr lang="en-IN" sz="2800"/>
        </a:p>
      </dgm:t>
    </dgm:pt>
    <dgm:pt modelId="{79E3D3F5-1B37-415A-AC78-65D19D5200C5}" type="sibTrans" cxnId="{B7ED6A50-7C27-4B33-9AB2-7F1EC99181EB}">
      <dgm:prSet/>
      <dgm:spPr/>
      <dgm:t>
        <a:bodyPr/>
        <a:lstStyle/>
        <a:p>
          <a:pPr algn="l"/>
          <a:endParaRPr lang="en-IN" sz="2800"/>
        </a:p>
      </dgm:t>
    </dgm:pt>
    <dgm:pt modelId="{96824C55-1FE3-49F2-A976-3F7EBC1B2C54}">
      <dgm:prSet custT="1"/>
      <dgm:spPr/>
      <dgm:t>
        <a:bodyPr/>
        <a:lstStyle/>
        <a:p>
          <a:pPr algn="l" rtl="0"/>
          <a:r>
            <a:rPr lang="en-IN" sz="2800"/>
            <a:t>Temperature Page</a:t>
          </a:r>
        </a:p>
      </dgm:t>
    </dgm:pt>
    <dgm:pt modelId="{D3472380-7B1F-4116-A320-6CE9542290E2}" type="parTrans" cxnId="{EA9B7691-FD8A-4D98-95A1-8310D0E36EE1}">
      <dgm:prSet/>
      <dgm:spPr/>
      <dgm:t>
        <a:bodyPr/>
        <a:lstStyle/>
        <a:p>
          <a:pPr algn="l"/>
          <a:endParaRPr lang="en-IN" sz="2800"/>
        </a:p>
      </dgm:t>
    </dgm:pt>
    <dgm:pt modelId="{57CAC372-355D-4892-87A0-18D2C0643144}" type="sibTrans" cxnId="{EA9B7691-FD8A-4D98-95A1-8310D0E36EE1}">
      <dgm:prSet/>
      <dgm:spPr/>
      <dgm:t>
        <a:bodyPr/>
        <a:lstStyle/>
        <a:p>
          <a:pPr algn="l"/>
          <a:endParaRPr lang="en-IN" sz="2800"/>
        </a:p>
      </dgm:t>
    </dgm:pt>
    <dgm:pt modelId="{72E521AE-DCFC-429C-ABF2-5430C185A8C5}">
      <dgm:prSet custT="1"/>
      <dgm:spPr/>
      <dgm:t>
        <a:bodyPr/>
        <a:lstStyle/>
        <a:p>
          <a:pPr algn="l" rtl="0"/>
          <a:r>
            <a:rPr lang="en-IN" sz="2800"/>
            <a:t>Pulse rate Page</a:t>
          </a:r>
        </a:p>
      </dgm:t>
    </dgm:pt>
    <dgm:pt modelId="{F18FE849-14E6-41FD-866F-6EB1A58B02F5}" type="parTrans" cxnId="{798C93F5-C837-4507-90B1-68E97D79AB32}">
      <dgm:prSet/>
      <dgm:spPr/>
      <dgm:t>
        <a:bodyPr/>
        <a:lstStyle/>
        <a:p>
          <a:pPr algn="l"/>
          <a:endParaRPr lang="en-IN" sz="2800"/>
        </a:p>
      </dgm:t>
    </dgm:pt>
    <dgm:pt modelId="{71DE4FAE-8903-4FC4-AE70-A361B4452F2C}" type="sibTrans" cxnId="{798C93F5-C837-4507-90B1-68E97D79AB32}">
      <dgm:prSet/>
      <dgm:spPr/>
      <dgm:t>
        <a:bodyPr/>
        <a:lstStyle/>
        <a:p>
          <a:pPr algn="l"/>
          <a:endParaRPr lang="en-IN" sz="2800"/>
        </a:p>
      </dgm:t>
    </dgm:pt>
    <dgm:pt modelId="{4C84FF62-2DEC-4BC8-A810-A54082568A47}">
      <dgm:prSet custT="1"/>
      <dgm:spPr/>
      <dgm:t>
        <a:bodyPr/>
        <a:lstStyle/>
        <a:p>
          <a:pPr algn="l" rtl="0"/>
          <a:r>
            <a:rPr lang="en-IN" sz="2800"/>
            <a:t>ECG Diagnosis</a:t>
          </a:r>
        </a:p>
      </dgm:t>
    </dgm:pt>
    <dgm:pt modelId="{31678C28-2653-43CF-A601-78D7E638F6DE}" type="parTrans" cxnId="{9E229EFD-4D9C-424E-B16A-08E5E7E365D9}">
      <dgm:prSet/>
      <dgm:spPr/>
      <dgm:t>
        <a:bodyPr/>
        <a:lstStyle/>
        <a:p>
          <a:pPr algn="l"/>
          <a:endParaRPr lang="en-IN" sz="2800"/>
        </a:p>
      </dgm:t>
    </dgm:pt>
    <dgm:pt modelId="{C553055C-05DE-40E9-9869-0ECDEDAF3C6E}" type="sibTrans" cxnId="{9E229EFD-4D9C-424E-B16A-08E5E7E365D9}">
      <dgm:prSet/>
      <dgm:spPr/>
      <dgm:t>
        <a:bodyPr/>
        <a:lstStyle/>
        <a:p>
          <a:pPr algn="l"/>
          <a:endParaRPr lang="en-IN" sz="2800"/>
        </a:p>
      </dgm:t>
    </dgm:pt>
    <dgm:pt modelId="{143059A0-B158-4043-8CC3-786999565704}" type="pres">
      <dgm:prSet presAssocID="{97C49DF6-867C-4838-BF68-136DA992FB4D}" presName="Name0" presStyleCnt="0">
        <dgm:presLayoutVars>
          <dgm:dir/>
        </dgm:presLayoutVars>
      </dgm:prSet>
      <dgm:spPr/>
    </dgm:pt>
    <dgm:pt modelId="{D7BD12D1-853D-49E2-AAF2-C76BE5252BC3}" type="pres">
      <dgm:prSet presAssocID="{CBC4C1E7-3702-4CF1-BB46-06ABAD8D6A94}" presName="noChildren" presStyleCnt="0"/>
      <dgm:spPr/>
    </dgm:pt>
    <dgm:pt modelId="{8D2E2544-BC3E-49FD-A4AF-C0AC91F9B191}" type="pres">
      <dgm:prSet presAssocID="{CBC4C1E7-3702-4CF1-BB46-06ABAD8D6A94}" presName="gap" presStyleCnt="0"/>
      <dgm:spPr/>
    </dgm:pt>
    <dgm:pt modelId="{42680569-DFDC-4941-82DD-EBE3F546F0FB}" type="pres">
      <dgm:prSet presAssocID="{CBC4C1E7-3702-4CF1-BB46-06ABAD8D6A94}" presName="medCircle2" presStyleLbl="vennNode1" presStyleIdx="0" presStyleCnt="8"/>
      <dgm:spPr/>
    </dgm:pt>
    <dgm:pt modelId="{F8314A12-929E-4D8A-90E1-CB60621B13F9}" type="pres">
      <dgm:prSet presAssocID="{CBC4C1E7-3702-4CF1-BB46-06ABAD8D6A94}" presName="txLvlOnly1" presStyleLbl="revTx" presStyleIdx="0" presStyleCnt="8"/>
      <dgm:spPr/>
    </dgm:pt>
    <dgm:pt modelId="{330A994E-B45E-4E54-BD88-83DED682C8E3}" type="pres">
      <dgm:prSet presAssocID="{8BCE7DA2-01A5-40A0-9CB5-771E1EE8A71B}" presName="noChildren" presStyleCnt="0"/>
      <dgm:spPr/>
    </dgm:pt>
    <dgm:pt modelId="{713FDAE3-09E7-4D16-B321-F1056DFCAD60}" type="pres">
      <dgm:prSet presAssocID="{8BCE7DA2-01A5-40A0-9CB5-771E1EE8A71B}" presName="gap" presStyleCnt="0"/>
      <dgm:spPr/>
    </dgm:pt>
    <dgm:pt modelId="{6032E5E0-0645-4E16-AC12-9F080C60CE7C}" type="pres">
      <dgm:prSet presAssocID="{8BCE7DA2-01A5-40A0-9CB5-771E1EE8A71B}" presName="medCircle2" presStyleLbl="vennNode1" presStyleIdx="1" presStyleCnt="8"/>
      <dgm:spPr/>
    </dgm:pt>
    <dgm:pt modelId="{205C3FE2-E092-4BDF-AD98-BE16219D0D60}" type="pres">
      <dgm:prSet presAssocID="{8BCE7DA2-01A5-40A0-9CB5-771E1EE8A71B}" presName="txLvlOnly1" presStyleLbl="revTx" presStyleIdx="1" presStyleCnt="8"/>
      <dgm:spPr/>
    </dgm:pt>
    <dgm:pt modelId="{2AC58D02-1BFB-4708-846B-07A1BDA883D3}" type="pres">
      <dgm:prSet presAssocID="{01E2BCFB-B60E-4D1E-99D1-259F4EA77EBC}" presName="noChildren" presStyleCnt="0"/>
      <dgm:spPr/>
    </dgm:pt>
    <dgm:pt modelId="{9E0ABC0A-B8AB-471E-AED2-50E49980B27E}" type="pres">
      <dgm:prSet presAssocID="{01E2BCFB-B60E-4D1E-99D1-259F4EA77EBC}" presName="gap" presStyleCnt="0"/>
      <dgm:spPr/>
    </dgm:pt>
    <dgm:pt modelId="{672086FC-7BAB-4490-9B96-B0351212E197}" type="pres">
      <dgm:prSet presAssocID="{01E2BCFB-B60E-4D1E-99D1-259F4EA77EBC}" presName="medCircle2" presStyleLbl="vennNode1" presStyleIdx="2" presStyleCnt="8"/>
      <dgm:spPr/>
    </dgm:pt>
    <dgm:pt modelId="{D5786645-0A71-466C-AACA-580A966ED45F}" type="pres">
      <dgm:prSet presAssocID="{01E2BCFB-B60E-4D1E-99D1-259F4EA77EBC}" presName="txLvlOnly1" presStyleLbl="revTx" presStyleIdx="2" presStyleCnt="8"/>
      <dgm:spPr/>
    </dgm:pt>
    <dgm:pt modelId="{363F86D3-86BD-43CF-822E-B649365C73ED}" type="pres">
      <dgm:prSet presAssocID="{21505060-D326-49B6-BA65-837FAA75B218}" presName="noChildren" presStyleCnt="0"/>
      <dgm:spPr/>
    </dgm:pt>
    <dgm:pt modelId="{74B4F9B0-9648-469F-B1D2-CE62942C7B00}" type="pres">
      <dgm:prSet presAssocID="{21505060-D326-49B6-BA65-837FAA75B218}" presName="gap" presStyleCnt="0"/>
      <dgm:spPr/>
    </dgm:pt>
    <dgm:pt modelId="{79BD9FC1-5584-49FF-8F3F-786FA48483B7}" type="pres">
      <dgm:prSet presAssocID="{21505060-D326-49B6-BA65-837FAA75B218}" presName="medCircle2" presStyleLbl="vennNode1" presStyleIdx="3" presStyleCnt="8"/>
      <dgm:spPr/>
    </dgm:pt>
    <dgm:pt modelId="{196E51BA-0B1E-48CC-AE43-01D15E1789E5}" type="pres">
      <dgm:prSet presAssocID="{21505060-D326-49B6-BA65-837FAA75B218}" presName="txLvlOnly1" presStyleLbl="revTx" presStyleIdx="3" presStyleCnt="8"/>
      <dgm:spPr/>
    </dgm:pt>
    <dgm:pt modelId="{1CA4AD53-A52A-40D9-9BD0-EFC0A739A5EA}" type="pres">
      <dgm:prSet presAssocID="{7EFAC3A3-91E9-42D1-82BE-A70BFFEFE56D}" presName="noChildren" presStyleCnt="0"/>
      <dgm:spPr/>
    </dgm:pt>
    <dgm:pt modelId="{6AB29ED9-496C-4C5C-9147-EBA896760947}" type="pres">
      <dgm:prSet presAssocID="{7EFAC3A3-91E9-42D1-82BE-A70BFFEFE56D}" presName="gap" presStyleCnt="0"/>
      <dgm:spPr/>
    </dgm:pt>
    <dgm:pt modelId="{57629FFD-BE3B-4237-A908-60801DBC8AA9}" type="pres">
      <dgm:prSet presAssocID="{7EFAC3A3-91E9-42D1-82BE-A70BFFEFE56D}" presName="medCircle2" presStyleLbl="vennNode1" presStyleIdx="4" presStyleCnt="8"/>
      <dgm:spPr/>
    </dgm:pt>
    <dgm:pt modelId="{4962E105-DD08-4DDE-BE01-AA4AA5C7C0A6}" type="pres">
      <dgm:prSet presAssocID="{7EFAC3A3-91E9-42D1-82BE-A70BFFEFE56D}" presName="txLvlOnly1" presStyleLbl="revTx" presStyleIdx="4" presStyleCnt="8"/>
      <dgm:spPr/>
    </dgm:pt>
    <dgm:pt modelId="{DAF01149-A54B-4281-8ED2-796774DC4009}" type="pres">
      <dgm:prSet presAssocID="{96824C55-1FE3-49F2-A976-3F7EBC1B2C54}" presName="noChildren" presStyleCnt="0"/>
      <dgm:spPr/>
    </dgm:pt>
    <dgm:pt modelId="{18A45E6C-2B63-4F93-BD1F-B38AE6E50A55}" type="pres">
      <dgm:prSet presAssocID="{96824C55-1FE3-49F2-A976-3F7EBC1B2C54}" presName="gap" presStyleCnt="0"/>
      <dgm:spPr/>
    </dgm:pt>
    <dgm:pt modelId="{E96E9EBA-D869-4339-A871-B1AE3A590B63}" type="pres">
      <dgm:prSet presAssocID="{96824C55-1FE3-49F2-A976-3F7EBC1B2C54}" presName="medCircle2" presStyleLbl="vennNode1" presStyleIdx="5" presStyleCnt="8"/>
      <dgm:spPr/>
    </dgm:pt>
    <dgm:pt modelId="{D25B10F7-BDCA-4616-AFE5-180982B526AF}" type="pres">
      <dgm:prSet presAssocID="{96824C55-1FE3-49F2-A976-3F7EBC1B2C54}" presName="txLvlOnly1" presStyleLbl="revTx" presStyleIdx="5" presStyleCnt="8"/>
      <dgm:spPr/>
    </dgm:pt>
    <dgm:pt modelId="{FE9025A1-F091-49D8-BE1E-E15552B73769}" type="pres">
      <dgm:prSet presAssocID="{72E521AE-DCFC-429C-ABF2-5430C185A8C5}" presName="noChildren" presStyleCnt="0"/>
      <dgm:spPr/>
    </dgm:pt>
    <dgm:pt modelId="{B2D167EA-3B8F-4615-9CC0-B66388569D14}" type="pres">
      <dgm:prSet presAssocID="{72E521AE-DCFC-429C-ABF2-5430C185A8C5}" presName="gap" presStyleCnt="0"/>
      <dgm:spPr/>
    </dgm:pt>
    <dgm:pt modelId="{626FC928-58B6-4A88-9FC7-B32CD6EC0680}" type="pres">
      <dgm:prSet presAssocID="{72E521AE-DCFC-429C-ABF2-5430C185A8C5}" presName="medCircle2" presStyleLbl="vennNode1" presStyleIdx="6" presStyleCnt="8"/>
      <dgm:spPr/>
    </dgm:pt>
    <dgm:pt modelId="{072A9183-CEDA-4024-A071-2C5BC1D1640C}" type="pres">
      <dgm:prSet presAssocID="{72E521AE-DCFC-429C-ABF2-5430C185A8C5}" presName="txLvlOnly1" presStyleLbl="revTx" presStyleIdx="6" presStyleCnt="8"/>
      <dgm:spPr/>
    </dgm:pt>
    <dgm:pt modelId="{01D4C0A7-79FC-473E-ADE2-3435828929E7}" type="pres">
      <dgm:prSet presAssocID="{4C84FF62-2DEC-4BC8-A810-A54082568A47}" presName="noChildren" presStyleCnt="0"/>
      <dgm:spPr/>
    </dgm:pt>
    <dgm:pt modelId="{CA7637E4-D20E-4055-9758-668E21AC45A4}" type="pres">
      <dgm:prSet presAssocID="{4C84FF62-2DEC-4BC8-A810-A54082568A47}" presName="gap" presStyleCnt="0"/>
      <dgm:spPr/>
    </dgm:pt>
    <dgm:pt modelId="{E5539ED6-7584-4DFE-ABF9-AA622CBDA96F}" type="pres">
      <dgm:prSet presAssocID="{4C84FF62-2DEC-4BC8-A810-A54082568A47}" presName="medCircle2" presStyleLbl="vennNode1" presStyleIdx="7" presStyleCnt="8"/>
      <dgm:spPr/>
    </dgm:pt>
    <dgm:pt modelId="{79279A36-BAC2-4E0B-897D-E0CD5D55AF6D}" type="pres">
      <dgm:prSet presAssocID="{4C84FF62-2DEC-4BC8-A810-A54082568A47}" presName="txLvlOnly1" presStyleLbl="revTx" presStyleIdx="7" presStyleCnt="8"/>
      <dgm:spPr/>
    </dgm:pt>
  </dgm:ptLst>
  <dgm:cxnLst>
    <dgm:cxn modelId="{8B0C9B0E-B6BE-4AC7-AEC8-52AF4AC3C7D8}" type="presOf" srcId="{4C84FF62-2DEC-4BC8-A810-A54082568A47}" destId="{79279A36-BAC2-4E0B-897D-E0CD5D55AF6D}" srcOrd="0" destOrd="0" presId="urn:microsoft.com/office/officeart/2008/layout/VerticalCircleList"/>
    <dgm:cxn modelId="{A55E731D-BC8C-427E-AA0A-B94A590C657D}" type="presOf" srcId="{72E521AE-DCFC-429C-ABF2-5430C185A8C5}" destId="{072A9183-CEDA-4024-A071-2C5BC1D1640C}" srcOrd="0" destOrd="0" presId="urn:microsoft.com/office/officeart/2008/layout/VerticalCircleList"/>
    <dgm:cxn modelId="{B7ED6A50-7C27-4B33-9AB2-7F1EC99181EB}" srcId="{97C49DF6-867C-4838-BF68-136DA992FB4D}" destId="{7EFAC3A3-91E9-42D1-82BE-A70BFFEFE56D}" srcOrd="4" destOrd="0" parTransId="{003A338C-EB62-4C04-AACB-1AFA17F685D0}" sibTransId="{79E3D3F5-1B37-415A-AC78-65D19D5200C5}"/>
    <dgm:cxn modelId="{7B6E4954-5D63-415B-A384-A6DB62B085DD}" srcId="{97C49DF6-867C-4838-BF68-136DA992FB4D}" destId="{21505060-D326-49B6-BA65-837FAA75B218}" srcOrd="3" destOrd="0" parTransId="{20A40CC8-8B7B-4332-A6CE-F77979DBCA91}" sibTransId="{490477FD-F0D4-47D7-9593-8B9559A3736D}"/>
    <dgm:cxn modelId="{B946B75B-43D2-46C6-8ED3-2F41A04C1FD6}" type="presOf" srcId="{7EFAC3A3-91E9-42D1-82BE-A70BFFEFE56D}" destId="{4962E105-DD08-4DDE-BE01-AA4AA5C7C0A6}" srcOrd="0" destOrd="0" presId="urn:microsoft.com/office/officeart/2008/layout/VerticalCircleList"/>
    <dgm:cxn modelId="{51E9216C-1253-416D-A85F-EDCE0F2FBC3E}" type="presOf" srcId="{97C49DF6-867C-4838-BF68-136DA992FB4D}" destId="{143059A0-B158-4043-8CC3-786999565704}" srcOrd="0" destOrd="0" presId="urn:microsoft.com/office/officeart/2008/layout/VerticalCircleList"/>
    <dgm:cxn modelId="{EA9B7691-FD8A-4D98-95A1-8310D0E36EE1}" srcId="{97C49DF6-867C-4838-BF68-136DA992FB4D}" destId="{96824C55-1FE3-49F2-A976-3F7EBC1B2C54}" srcOrd="5" destOrd="0" parTransId="{D3472380-7B1F-4116-A320-6CE9542290E2}" sibTransId="{57CAC372-355D-4892-87A0-18D2C0643144}"/>
    <dgm:cxn modelId="{CA8627AB-C10A-4A05-919D-2967DBD6B6CC}" srcId="{97C49DF6-867C-4838-BF68-136DA992FB4D}" destId="{01E2BCFB-B60E-4D1E-99D1-259F4EA77EBC}" srcOrd="2" destOrd="0" parTransId="{41B43DBB-6D4D-4F80-AC14-3E1645B5EDD5}" sibTransId="{F63EC443-AD90-4BA9-B33F-493D8BE12635}"/>
    <dgm:cxn modelId="{F3CAEEB4-B6A2-4A3E-8603-E9F8BE85157F}" type="presOf" srcId="{96824C55-1FE3-49F2-A976-3F7EBC1B2C54}" destId="{D25B10F7-BDCA-4616-AFE5-180982B526AF}" srcOrd="0" destOrd="0" presId="urn:microsoft.com/office/officeart/2008/layout/VerticalCircleList"/>
    <dgm:cxn modelId="{6AA32EBB-2E82-495D-B0AF-4B5374297DD5}" type="presOf" srcId="{8BCE7DA2-01A5-40A0-9CB5-771E1EE8A71B}" destId="{205C3FE2-E092-4BDF-AD98-BE16219D0D60}" srcOrd="0" destOrd="0" presId="urn:microsoft.com/office/officeart/2008/layout/VerticalCircleList"/>
    <dgm:cxn modelId="{713AE2C6-FE54-4431-B31B-74CCDBC46BBA}" srcId="{97C49DF6-867C-4838-BF68-136DA992FB4D}" destId="{CBC4C1E7-3702-4CF1-BB46-06ABAD8D6A94}" srcOrd="0" destOrd="0" parTransId="{E89E2784-8051-4D4A-A387-7664DD00DA30}" sibTransId="{AD0D5C44-C24E-471E-AF6E-A82D5C218739}"/>
    <dgm:cxn modelId="{68B70CCB-8652-433D-B0F0-62FE3C5B82CC}" type="presOf" srcId="{21505060-D326-49B6-BA65-837FAA75B218}" destId="{196E51BA-0B1E-48CC-AE43-01D15E1789E5}" srcOrd="0" destOrd="0" presId="urn:microsoft.com/office/officeart/2008/layout/VerticalCircleList"/>
    <dgm:cxn modelId="{107A4FDC-8A4B-4EDE-BAB7-198D1CB4D2C2}" type="presOf" srcId="{01E2BCFB-B60E-4D1E-99D1-259F4EA77EBC}" destId="{D5786645-0A71-466C-AACA-580A966ED45F}" srcOrd="0" destOrd="0" presId="urn:microsoft.com/office/officeart/2008/layout/VerticalCircleList"/>
    <dgm:cxn modelId="{F151CCE0-B540-4921-BDC1-1FEA0D48EC94}" type="presOf" srcId="{CBC4C1E7-3702-4CF1-BB46-06ABAD8D6A94}" destId="{F8314A12-929E-4D8A-90E1-CB60621B13F9}" srcOrd="0" destOrd="0" presId="urn:microsoft.com/office/officeart/2008/layout/VerticalCircleList"/>
    <dgm:cxn modelId="{F16760E1-3C04-499C-AED4-46A3B342F341}" srcId="{97C49DF6-867C-4838-BF68-136DA992FB4D}" destId="{8BCE7DA2-01A5-40A0-9CB5-771E1EE8A71B}" srcOrd="1" destOrd="0" parTransId="{B95F2D7F-A42D-412A-A581-8ADC63F0E920}" sibTransId="{4B58FF30-7DC0-41D2-A0C5-37A46892146B}"/>
    <dgm:cxn modelId="{798C93F5-C837-4507-90B1-68E97D79AB32}" srcId="{97C49DF6-867C-4838-BF68-136DA992FB4D}" destId="{72E521AE-DCFC-429C-ABF2-5430C185A8C5}" srcOrd="6" destOrd="0" parTransId="{F18FE849-14E6-41FD-866F-6EB1A58B02F5}" sibTransId="{71DE4FAE-8903-4FC4-AE70-A361B4452F2C}"/>
    <dgm:cxn modelId="{9E229EFD-4D9C-424E-B16A-08E5E7E365D9}" srcId="{97C49DF6-867C-4838-BF68-136DA992FB4D}" destId="{4C84FF62-2DEC-4BC8-A810-A54082568A47}" srcOrd="7" destOrd="0" parTransId="{31678C28-2653-43CF-A601-78D7E638F6DE}" sibTransId="{C553055C-05DE-40E9-9869-0ECDEDAF3C6E}"/>
    <dgm:cxn modelId="{7BE59956-3462-49F4-A120-593D8C291A73}" type="presParOf" srcId="{143059A0-B158-4043-8CC3-786999565704}" destId="{D7BD12D1-853D-49E2-AAF2-C76BE5252BC3}" srcOrd="0" destOrd="0" presId="urn:microsoft.com/office/officeart/2008/layout/VerticalCircleList"/>
    <dgm:cxn modelId="{965044CE-AD0C-4DEC-BA3B-3A9A40710F05}" type="presParOf" srcId="{D7BD12D1-853D-49E2-AAF2-C76BE5252BC3}" destId="{8D2E2544-BC3E-49FD-A4AF-C0AC91F9B191}" srcOrd="0" destOrd="0" presId="urn:microsoft.com/office/officeart/2008/layout/VerticalCircleList"/>
    <dgm:cxn modelId="{4A5BA747-CF2C-4F11-83A7-7F9E86B74EFE}" type="presParOf" srcId="{D7BD12D1-853D-49E2-AAF2-C76BE5252BC3}" destId="{42680569-DFDC-4941-82DD-EBE3F546F0FB}" srcOrd="1" destOrd="0" presId="urn:microsoft.com/office/officeart/2008/layout/VerticalCircleList"/>
    <dgm:cxn modelId="{44B79E18-7D6C-4FAB-ADBF-F873DECF3A68}" type="presParOf" srcId="{D7BD12D1-853D-49E2-AAF2-C76BE5252BC3}" destId="{F8314A12-929E-4D8A-90E1-CB60621B13F9}" srcOrd="2" destOrd="0" presId="urn:microsoft.com/office/officeart/2008/layout/VerticalCircleList"/>
    <dgm:cxn modelId="{82202D54-9C46-4E8C-BE0F-6CB59A7ADDC5}" type="presParOf" srcId="{143059A0-B158-4043-8CC3-786999565704}" destId="{330A994E-B45E-4E54-BD88-83DED682C8E3}" srcOrd="1" destOrd="0" presId="urn:microsoft.com/office/officeart/2008/layout/VerticalCircleList"/>
    <dgm:cxn modelId="{ECDE31C9-7650-46E3-92A4-90D693D19C8E}" type="presParOf" srcId="{330A994E-B45E-4E54-BD88-83DED682C8E3}" destId="{713FDAE3-09E7-4D16-B321-F1056DFCAD60}" srcOrd="0" destOrd="0" presId="urn:microsoft.com/office/officeart/2008/layout/VerticalCircleList"/>
    <dgm:cxn modelId="{048693E5-821B-446E-8650-51DF8BCE919F}" type="presParOf" srcId="{330A994E-B45E-4E54-BD88-83DED682C8E3}" destId="{6032E5E0-0645-4E16-AC12-9F080C60CE7C}" srcOrd="1" destOrd="0" presId="urn:microsoft.com/office/officeart/2008/layout/VerticalCircleList"/>
    <dgm:cxn modelId="{40B107AB-998F-4508-AB53-0CCC0238AED5}" type="presParOf" srcId="{330A994E-B45E-4E54-BD88-83DED682C8E3}" destId="{205C3FE2-E092-4BDF-AD98-BE16219D0D60}" srcOrd="2" destOrd="0" presId="urn:microsoft.com/office/officeart/2008/layout/VerticalCircleList"/>
    <dgm:cxn modelId="{04CA2B9A-532D-4816-9D2B-0AFE4FAAF3B2}" type="presParOf" srcId="{143059A0-B158-4043-8CC3-786999565704}" destId="{2AC58D02-1BFB-4708-846B-07A1BDA883D3}" srcOrd="2" destOrd="0" presId="urn:microsoft.com/office/officeart/2008/layout/VerticalCircleList"/>
    <dgm:cxn modelId="{FC38B926-83B0-496D-BB1C-8C50BFE50D0D}" type="presParOf" srcId="{2AC58D02-1BFB-4708-846B-07A1BDA883D3}" destId="{9E0ABC0A-B8AB-471E-AED2-50E49980B27E}" srcOrd="0" destOrd="0" presId="urn:microsoft.com/office/officeart/2008/layout/VerticalCircleList"/>
    <dgm:cxn modelId="{00CC13CB-73F2-4932-9306-ABCC6FE1C11B}" type="presParOf" srcId="{2AC58D02-1BFB-4708-846B-07A1BDA883D3}" destId="{672086FC-7BAB-4490-9B96-B0351212E197}" srcOrd="1" destOrd="0" presId="urn:microsoft.com/office/officeart/2008/layout/VerticalCircleList"/>
    <dgm:cxn modelId="{ED12B061-A41A-4119-B5AF-FD9B092DD820}" type="presParOf" srcId="{2AC58D02-1BFB-4708-846B-07A1BDA883D3}" destId="{D5786645-0A71-466C-AACA-580A966ED45F}" srcOrd="2" destOrd="0" presId="urn:microsoft.com/office/officeart/2008/layout/VerticalCircleList"/>
    <dgm:cxn modelId="{094974A9-3845-498C-992D-7613C7163B38}" type="presParOf" srcId="{143059A0-B158-4043-8CC3-786999565704}" destId="{363F86D3-86BD-43CF-822E-B649365C73ED}" srcOrd="3" destOrd="0" presId="urn:microsoft.com/office/officeart/2008/layout/VerticalCircleList"/>
    <dgm:cxn modelId="{BDA26907-5B41-4C42-AFD5-B43BBBD05DB4}" type="presParOf" srcId="{363F86D3-86BD-43CF-822E-B649365C73ED}" destId="{74B4F9B0-9648-469F-B1D2-CE62942C7B00}" srcOrd="0" destOrd="0" presId="urn:microsoft.com/office/officeart/2008/layout/VerticalCircleList"/>
    <dgm:cxn modelId="{A4778B4F-40A8-4757-81C8-8D315B0759F8}" type="presParOf" srcId="{363F86D3-86BD-43CF-822E-B649365C73ED}" destId="{79BD9FC1-5584-49FF-8F3F-786FA48483B7}" srcOrd="1" destOrd="0" presId="urn:microsoft.com/office/officeart/2008/layout/VerticalCircleList"/>
    <dgm:cxn modelId="{662709BE-A788-41D8-9017-6C745E9ED416}" type="presParOf" srcId="{363F86D3-86BD-43CF-822E-B649365C73ED}" destId="{196E51BA-0B1E-48CC-AE43-01D15E1789E5}" srcOrd="2" destOrd="0" presId="urn:microsoft.com/office/officeart/2008/layout/VerticalCircleList"/>
    <dgm:cxn modelId="{821A31A1-14CD-43C4-8CC9-07861A1703CA}" type="presParOf" srcId="{143059A0-B158-4043-8CC3-786999565704}" destId="{1CA4AD53-A52A-40D9-9BD0-EFC0A739A5EA}" srcOrd="4" destOrd="0" presId="urn:microsoft.com/office/officeart/2008/layout/VerticalCircleList"/>
    <dgm:cxn modelId="{C9937378-B5A8-4E59-B820-4CEB274E5A45}" type="presParOf" srcId="{1CA4AD53-A52A-40D9-9BD0-EFC0A739A5EA}" destId="{6AB29ED9-496C-4C5C-9147-EBA896760947}" srcOrd="0" destOrd="0" presId="urn:microsoft.com/office/officeart/2008/layout/VerticalCircleList"/>
    <dgm:cxn modelId="{E6C98293-E899-44CB-ABCE-77F0F7AEA321}" type="presParOf" srcId="{1CA4AD53-A52A-40D9-9BD0-EFC0A739A5EA}" destId="{57629FFD-BE3B-4237-A908-60801DBC8AA9}" srcOrd="1" destOrd="0" presId="urn:microsoft.com/office/officeart/2008/layout/VerticalCircleList"/>
    <dgm:cxn modelId="{D54BCDA1-CD95-4497-9FED-6DC942F65017}" type="presParOf" srcId="{1CA4AD53-A52A-40D9-9BD0-EFC0A739A5EA}" destId="{4962E105-DD08-4DDE-BE01-AA4AA5C7C0A6}" srcOrd="2" destOrd="0" presId="urn:microsoft.com/office/officeart/2008/layout/VerticalCircleList"/>
    <dgm:cxn modelId="{D74576A8-7311-4F45-9D81-3C2EB8C2061C}" type="presParOf" srcId="{143059A0-B158-4043-8CC3-786999565704}" destId="{DAF01149-A54B-4281-8ED2-796774DC4009}" srcOrd="5" destOrd="0" presId="urn:microsoft.com/office/officeart/2008/layout/VerticalCircleList"/>
    <dgm:cxn modelId="{23A3E584-C754-47FD-BB55-721C831A035D}" type="presParOf" srcId="{DAF01149-A54B-4281-8ED2-796774DC4009}" destId="{18A45E6C-2B63-4F93-BD1F-B38AE6E50A55}" srcOrd="0" destOrd="0" presId="urn:microsoft.com/office/officeart/2008/layout/VerticalCircleList"/>
    <dgm:cxn modelId="{9FAC3FC9-C60F-41CC-A15D-3595644B3019}" type="presParOf" srcId="{DAF01149-A54B-4281-8ED2-796774DC4009}" destId="{E96E9EBA-D869-4339-A871-B1AE3A590B63}" srcOrd="1" destOrd="0" presId="urn:microsoft.com/office/officeart/2008/layout/VerticalCircleList"/>
    <dgm:cxn modelId="{9403AC87-003B-4875-9D1D-E9A428FCD5C4}" type="presParOf" srcId="{DAF01149-A54B-4281-8ED2-796774DC4009}" destId="{D25B10F7-BDCA-4616-AFE5-180982B526AF}" srcOrd="2" destOrd="0" presId="urn:microsoft.com/office/officeart/2008/layout/VerticalCircleList"/>
    <dgm:cxn modelId="{A5A4B2B9-DA5B-4149-90A1-C7F9B5746028}" type="presParOf" srcId="{143059A0-B158-4043-8CC3-786999565704}" destId="{FE9025A1-F091-49D8-BE1E-E15552B73769}" srcOrd="6" destOrd="0" presId="urn:microsoft.com/office/officeart/2008/layout/VerticalCircleList"/>
    <dgm:cxn modelId="{7038F0F5-1391-4E47-AFEB-0F6E25D33B00}" type="presParOf" srcId="{FE9025A1-F091-49D8-BE1E-E15552B73769}" destId="{B2D167EA-3B8F-4615-9CC0-B66388569D14}" srcOrd="0" destOrd="0" presId="urn:microsoft.com/office/officeart/2008/layout/VerticalCircleList"/>
    <dgm:cxn modelId="{448EE606-E051-4D25-AD36-ED5F6512596A}" type="presParOf" srcId="{FE9025A1-F091-49D8-BE1E-E15552B73769}" destId="{626FC928-58B6-4A88-9FC7-B32CD6EC0680}" srcOrd="1" destOrd="0" presId="urn:microsoft.com/office/officeart/2008/layout/VerticalCircleList"/>
    <dgm:cxn modelId="{0DF9091B-0656-4D0F-BE32-3C718FE35BDE}" type="presParOf" srcId="{FE9025A1-F091-49D8-BE1E-E15552B73769}" destId="{072A9183-CEDA-4024-A071-2C5BC1D1640C}" srcOrd="2" destOrd="0" presId="urn:microsoft.com/office/officeart/2008/layout/VerticalCircleList"/>
    <dgm:cxn modelId="{0531BE5B-47F6-4702-B502-CDB59D105316}" type="presParOf" srcId="{143059A0-B158-4043-8CC3-786999565704}" destId="{01D4C0A7-79FC-473E-ADE2-3435828929E7}" srcOrd="7" destOrd="0" presId="urn:microsoft.com/office/officeart/2008/layout/VerticalCircleList"/>
    <dgm:cxn modelId="{6FD48C40-4FAD-4CBB-ACA3-64C6D4F3FFB0}" type="presParOf" srcId="{01D4C0A7-79FC-473E-ADE2-3435828929E7}" destId="{CA7637E4-D20E-4055-9758-668E21AC45A4}" srcOrd="0" destOrd="0" presId="urn:microsoft.com/office/officeart/2008/layout/VerticalCircleList"/>
    <dgm:cxn modelId="{65272423-3353-4940-8A98-6931E169023A}" type="presParOf" srcId="{01D4C0A7-79FC-473E-ADE2-3435828929E7}" destId="{E5539ED6-7584-4DFE-ABF9-AA622CBDA96F}" srcOrd="1" destOrd="0" presId="urn:microsoft.com/office/officeart/2008/layout/VerticalCircleList"/>
    <dgm:cxn modelId="{0963437C-8519-4739-BD7F-2EF714B98EFC}" type="presParOf" srcId="{01D4C0A7-79FC-473E-ADE2-3435828929E7}" destId="{79279A36-BAC2-4E0B-897D-E0CD5D55AF6D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80569-DFDC-4941-82DD-EBE3F546F0FB}">
      <dsp:nvSpPr>
        <dsp:cNvPr id="0" name=""/>
        <dsp:cNvSpPr/>
      </dsp:nvSpPr>
      <dsp:spPr>
        <a:xfrm>
          <a:off x="942498" y="589"/>
          <a:ext cx="565391" cy="565391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8314A12-929E-4D8A-90E1-CB60621B13F9}">
      <dsp:nvSpPr>
        <dsp:cNvPr id="0" name=""/>
        <dsp:cNvSpPr/>
      </dsp:nvSpPr>
      <dsp:spPr>
        <a:xfrm>
          <a:off x="1225194" y="589"/>
          <a:ext cx="3016572" cy="565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5560" rIns="0" bIns="3556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Login Page</a:t>
          </a:r>
        </a:p>
      </dsp:txBody>
      <dsp:txXfrm>
        <a:off x="1225194" y="589"/>
        <a:ext cx="3016572" cy="565391"/>
      </dsp:txXfrm>
    </dsp:sp>
    <dsp:sp modelId="{6032E5E0-0645-4E16-AC12-9F080C60CE7C}">
      <dsp:nvSpPr>
        <dsp:cNvPr id="0" name=""/>
        <dsp:cNvSpPr/>
      </dsp:nvSpPr>
      <dsp:spPr>
        <a:xfrm>
          <a:off x="942498" y="565981"/>
          <a:ext cx="565391" cy="565391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05C3FE2-E092-4BDF-AD98-BE16219D0D60}">
      <dsp:nvSpPr>
        <dsp:cNvPr id="0" name=""/>
        <dsp:cNvSpPr/>
      </dsp:nvSpPr>
      <dsp:spPr>
        <a:xfrm>
          <a:off x="1225194" y="565981"/>
          <a:ext cx="3016572" cy="565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5560" rIns="0" bIns="3556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Home Page</a:t>
          </a:r>
        </a:p>
      </dsp:txBody>
      <dsp:txXfrm>
        <a:off x="1225194" y="565981"/>
        <a:ext cx="3016572" cy="565391"/>
      </dsp:txXfrm>
    </dsp:sp>
    <dsp:sp modelId="{672086FC-7BAB-4490-9B96-B0351212E197}">
      <dsp:nvSpPr>
        <dsp:cNvPr id="0" name=""/>
        <dsp:cNvSpPr/>
      </dsp:nvSpPr>
      <dsp:spPr>
        <a:xfrm>
          <a:off x="942498" y="1131373"/>
          <a:ext cx="565391" cy="565391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5786645-0A71-466C-AACA-580A966ED45F}">
      <dsp:nvSpPr>
        <dsp:cNvPr id="0" name=""/>
        <dsp:cNvSpPr/>
      </dsp:nvSpPr>
      <dsp:spPr>
        <a:xfrm>
          <a:off x="1225194" y="1131373"/>
          <a:ext cx="3016572" cy="565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5560" rIns="0" bIns="3556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Doctors</a:t>
          </a:r>
        </a:p>
      </dsp:txBody>
      <dsp:txXfrm>
        <a:off x="1225194" y="1131373"/>
        <a:ext cx="3016572" cy="565391"/>
      </dsp:txXfrm>
    </dsp:sp>
    <dsp:sp modelId="{79BD9FC1-5584-49FF-8F3F-786FA48483B7}">
      <dsp:nvSpPr>
        <dsp:cNvPr id="0" name=""/>
        <dsp:cNvSpPr/>
      </dsp:nvSpPr>
      <dsp:spPr>
        <a:xfrm>
          <a:off x="942498" y="1696765"/>
          <a:ext cx="565391" cy="565391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96E51BA-0B1E-48CC-AE43-01D15E1789E5}">
      <dsp:nvSpPr>
        <dsp:cNvPr id="0" name=""/>
        <dsp:cNvSpPr/>
      </dsp:nvSpPr>
      <dsp:spPr>
        <a:xfrm>
          <a:off x="1225194" y="1696765"/>
          <a:ext cx="3016572" cy="565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5560" rIns="0" bIns="3556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Doctor’s </a:t>
          </a:r>
          <a:r>
            <a:rPr lang="en-IN" sz="2400" kern="12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Profile</a:t>
          </a:r>
        </a:p>
      </dsp:txBody>
      <dsp:txXfrm>
        <a:off x="1225194" y="1696765"/>
        <a:ext cx="3016572" cy="565391"/>
      </dsp:txXfrm>
    </dsp:sp>
    <dsp:sp modelId="{57629FFD-BE3B-4237-A908-60801DBC8AA9}">
      <dsp:nvSpPr>
        <dsp:cNvPr id="0" name=""/>
        <dsp:cNvSpPr/>
      </dsp:nvSpPr>
      <dsp:spPr>
        <a:xfrm>
          <a:off x="942498" y="2262157"/>
          <a:ext cx="565391" cy="565391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962E105-DD08-4DDE-BE01-AA4AA5C7C0A6}">
      <dsp:nvSpPr>
        <dsp:cNvPr id="0" name=""/>
        <dsp:cNvSpPr/>
      </dsp:nvSpPr>
      <dsp:spPr>
        <a:xfrm>
          <a:off x="1225194" y="2262157"/>
          <a:ext cx="3016572" cy="565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5560" rIns="0" bIns="3556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Patient Profile</a:t>
          </a:r>
        </a:p>
      </dsp:txBody>
      <dsp:txXfrm>
        <a:off x="1225194" y="2262157"/>
        <a:ext cx="3016572" cy="565391"/>
      </dsp:txXfrm>
    </dsp:sp>
    <dsp:sp modelId="{E96E9EBA-D869-4339-A871-B1AE3A590B63}">
      <dsp:nvSpPr>
        <dsp:cNvPr id="0" name=""/>
        <dsp:cNvSpPr/>
      </dsp:nvSpPr>
      <dsp:spPr>
        <a:xfrm>
          <a:off x="942498" y="2827549"/>
          <a:ext cx="565391" cy="565391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5B10F7-BDCA-4616-AFE5-180982B526AF}">
      <dsp:nvSpPr>
        <dsp:cNvPr id="0" name=""/>
        <dsp:cNvSpPr/>
      </dsp:nvSpPr>
      <dsp:spPr>
        <a:xfrm>
          <a:off x="1225194" y="2827549"/>
          <a:ext cx="3016572" cy="565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5560" rIns="0" bIns="3556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Temperature Page</a:t>
          </a:r>
        </a:p>
      </dsp:txBody>
      <dsp:txXfrm>
        <a:off x="1225194" y="2827549"/>
        <a:ext cx="3016572" cy="565391"/>
      </dsp:txXfrm>
    </dsp:sp>
    <dsp:sp modelId="{626FC928-58B6-4A88-9FC7-B32CD6EC0680}">
      <dsp:nvSpPr>
        <dsp:cNvPr id="0" name=""/>
        <dsp:cNvSpPr/>
      </dsp:nvSpPr>
      <dsp:spPr>
        <a:xfrm>
          <a:off x="942498" y="3392941"/>
          <a:ext cx="565391" cy="565391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72A9183-CEDA-4024-A071-2C5BC1D1640C}">
      <dsp:nvSpPr>
        <dsp:cNvPr id="0" name=""/>
        <dsp:cNvSpPr/>
      </dsp:nvSpPr>
      <dsp:spPr>
        <a:xfrm>
          <a:off x="1225194" y="3392941"/>
          <a:ext cx="3016572" cy="565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5560" rIns="0" bIns="3556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Pulse rate Page</a:t>
          </a:r>
        </a:p>
      </dsp:txBody>
      <dsp:txXfrm>
        <a:off x="1225194" y="3392941"/>
        <a:ext cx="3016572" cy="565391"/>
      </dsp:txXfrm>
    </dsp:sp>
    <dsp:sp modelId="{E5539ED6-7584-4DFE-ABF9-AA622CBDA96F}">
      <dsp:nvSpPr>
        <dsp:cNvPr id="0" name=""/>
        <dsp:cNvSpPr/>
      </dsp:nvSpPr>
      <dsp:spPr>
        <a:xfrm>
          <a:off x="942498" y="3958333"/>
          <a:ext cx="565391" cy="565391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9279A36-BAC2-4E0B-897D-E0CD5D55AF6D}">
      <dsp:nvSpPr>
        <dsp:cNvPr id="0" name=""/>
        <dsp:cNvSpPr/>
      </dsp:nvSpPr>
      <dsp:spPr>
        <a:xfrm>
          <a:off x="1225194" y="3958333"/>
          <a:ext cx="3016572" cy="565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5560" rIns="0" bIns="3556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ECG Diagnosis</a:t>
          </a:r>
        </a:p>
      </dsp:txBody>
      <dsp:txXfrm>
        <a:off x="1225194" y="3958333"/>
        <a:ext cx="3016572" cy="5653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0.4347</cdr:x>
      <cdr:y>0.83125</cdr:y>
    </cdr:from>
    <cdr:to>
      <cdr:x>0.5472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533227" y="5176634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IN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F8A55-C98B-41A7-8FA1-44C445E8F0FC}" type="datetimeFigureOut">
              <a:rPr lang="en-IN" smtClean="0"/>
              <a:t>09/01/22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A8172-218C-4ACF-8DA1-1A95F757A5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3041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8172-218C-4ACF-8DA1-1A95F757A5B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596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A8172-218C-4ACF-8DA1-1A95F757A5B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274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A8172-218C-4ACF-8DA1-1A95F757A5B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8234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8172-218C-4ACF-8DA1-1A95F757A5BD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884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AB3EDAF-EC7B-4AD7-9260-9BBE680480D6}" type="datetimeFigureOut">
              <a:rPr lang="en-IN" smtClean="0"/>
              <a:t>09/01/22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8EA-5169-4F83-B640-19E293C5A517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150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EDAF-EC7B-4AD7-9260-9BBE680480D6}" type="datetimeFigureOut">
              <a:rPr lang="en-IN" smtClean="0"/>
              <a:t>09/01/22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8EA-5169-4F83-B640-19E293C5A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73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EDAF-EC7B-4AD7-9260-9BBE680480D6}" type="datetimeFigureOut">
              <a:rPr lang="en-IN" smtClean="0"/>
              <a:t>09/01/22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8EA-5169-4F83-B640-19E293C5A517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52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EDAF-EC7B-4AD7-9260-9BBE680480D6}" type="datetimeFigureOut">
              <a:rPr lang="en-IN" smtClean="0"/>
              <a:t>09/01/22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8EA-5169-4F83-B640-19E293C5A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46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EDAF-EC7B-4AD7-9260-9BBE680480D6}" type="datetimeFigureOut">
              <a:rPr lang="en-IN" smtClean="0"/>
              <a:t>09/01/22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8EA-5169-4F83-B640-19E293C5A517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047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EDAF-EC7B-4AD7-9260-9BBE680480D6}" type="datetimeFigureOut">
              <a:rPr lang="en-IN" smtClean="0"/>
              <a:t>09/01/22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8EA-5169-4F83-B640-19E293C5A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448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EDAF-EC7B-4AD7-9260-9BBE680480D6}" type="datetimeFigureOut">
              <a:rPr lang="en-IN" smtClean="0"/>
              <a:t>09/01/22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8EA-5169-4F83-B640-19E293C5A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420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EDAF-EC7B-4AD7-9260-9BBE680480D6}" type="datetimeFigureOut">
              <a:rPr lang="en-IN" smtClean="0"/>
              <a:t>09/01/22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8EA-5169-4F83-B640-19E293C5A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66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EDAF-EC7B-4AD7-9260-9BBE680480D6}" type="datetimeFigureOut">
              <a:rPr lang="en-IN" smtClean="0"/>
              <a:t>09/01/22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8EA-5169-4F83-B640-19E293C5A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668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EDAF-EC7B-4AD7-9260-9BBE680480D6}" type="datetimeFigureOut">
              <a:rPr lang="en-IN" smtClean="0"/>
              <a:t>09/01/22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8EA-5169-4F83-B640-19E293C5A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734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EDAF-EC7B-4AD7-9260-9BBE680480D6}" type="datetimeFigureOut">
              <a:rPr lang="en-IN" smtClean="0"/>
              <a:t>09/01/22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8EA-5169-4F83-B640-19E293C5A517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075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AB3EDAF-EC7B-4AD7-9260-9BBE680480D6}" type="datetimeFigureOut">
              <a:rPr lang="en-IN" smtClean="0"/>
              <a:t>09/01/22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E5268EA-5169-4F83-B640-19E293C5A517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88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981-13-1280-9_1" TargetMode="External"/><Relationship Id="rId2" Type="http://schemas.openxmlformats.org/officeDocument/2006/relationships/hyperlink" Target="https://health-plus-web.herokuapp.com/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2" name="Straight Connector 70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63" name="Rectangle 72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ealth - Health Icon Blue Png Clipart - Full Size Clipart (#1188892) -  PinClipart">
            <a:extLst>
              <a:ext uri="{FF2B5EF4-FFF2-40B4-BE49-F238E27FC236}">
                <a16:creationId xmlns:a16="http://schemas.microsoft.com/office/drawing/2014/main" id="{5A71A751-0A3D-FB48-88BE-1165C38BC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0" r="2" b="14187"/>
          <a:stretch/>
        </p:blipFill>
        <p:spPr bwMode="auto">
          <a:xfrm>
            <a:off x="0" y="51796"/>
            <a:ext cx="121889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98D89B-645E-B84E-B138-361F693751E4}"/>
              </a:ext>
            </a:extLst>
          </p:cNvPr>
          <p:cNvSpPr/>
          <p:nvPr/>
        </p:nvSpPr>
        <p:spPr>
          <a:xfrm>
            <a:off x="-135459" y="826324"/>
            <a:ext cx="4785104" cy="5571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100" dirty="0">
                <a:latin typeface="Arial Rounded MT Bold" panose="020F0704030504030204" pitchFamily="34" charset="0"/>
                <a:ea typeface="+mj-ea"/>
                <a:cs typeface="+mj-cs"/>
              </a:rPr>
              <a:t>HEALTH +</a:t>
            </a:r>
          </a:p>
          <a:p>
            <a:pPr algn="r"/>
            <a:r>
              <a:rPr lang="en-US" sz="3600" dirty="0"/>
              <a:t>IoT Enabled Ubiquitous Healthcare Data Acquisition and Monitoring System</a:t>
            </a:r>
          </a:p>
        </p:txBody>
      </p:sp>
      <p:cxnSp>
        <p:nvCxnSpPr>
          <p:cNvPr id="2064" name="Straight Connector 74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411645" y="643466"/>
            <a:ext cx="6574112" cy="5571066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b="1" spc="-50" dirty="0"/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800" spc="-50" dirty="0"/>
              <a:t>By</a:t>
            </a:r>
            <a:endParaRPr lang="en-US" sz="2800" dirty="0"/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800" dirty="0"/>
              <a:t>Shubham Sanjay Sonawane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sz="2800" dirty="0"/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800" spc="-50" dirty="0"/>
              <a:t>Guided By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800" dirty="0"/>
              <a:t>Prof. </a:t>
            </a:r>
            <a:r>
              <a:rPr lang="en-US" sz="2800" dirty="0" err="1"/>
              <a:t>Vidhaydhar</a:t>
            </a:r>
            <a:r>
              <a:rPr lang="en-US" sz="2800" dirty="0"/>
              <a:t> J </a:t>
            </a:r>
            <a:r>
              <a:rPr lang="en-US" sz="2800" dirty="0" err="1"/>
              <a:t>Aski</a:t>
            </a:r>
            <a:endParaRPr lang="en-US" sz="2800" dirty="0"/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800" dirty="0"/>
              <a:t>(Manipal University, Jaipur)</a:t>
            </a:r>
          </a:p>
        </p:txBody>
      </p:sp>
    </p:spTree>
    <p:extLst>
      <p:ext uri="{BB962C8B-B14F-4D97-AF65-F5344CB8AC3E}">
        <p14:creationId xmlns:p14="http://schemas.microsoft.com/office/powerpoint/2010/main" val="3396583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80775" y="541833"/>
            <a:ext cx="110245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ts val="1000"/>
              </a:spcBef>
              <a:buClr>
                <a:srgbClr val="F5A408"/>
              </a:buClr>
              <a:buSzPct val="80000"/>
              <a:defRPr/>
            </a:pPr>
            <a:r>
              <a:rPr lang="en-IN" sz="3600" dirty="0">
                <a:solidFill>
                  <a:schemeClr val="accent2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Result And Observation Of Temperature Sensor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AC4136F-7930-9742-BA48-8C74272908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8563903"/>
              </p:ext>
            </p:extLst>
          </p:nvPr>
        </p:nvGraphicFramePr>
        <p:xfrm>
          <a:off x="1917611" y="1100515"/>
          <a:ext cx="8680552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F705AFF-CE2D-3C4E-97C1-4279F48AD55A}"/>
              </a:ext>
            </a:extLst>
          </p:cNvPr>
          <p:cNvSpPr txBox="1"/>
          <p:nvPr/>
        </p:nvSpPr>
        <p:spPr>
          <a:xfrm>
            <a:off x="5676638" y="6106514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Time (Sec)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828C77-023A-894A-B14F-8BF76FBFDA77}"/>
              </a:ext>
            </a:extLst>
          </p:cNvPr>
          <p:cNvSpPr txBox="1"/>
          <p:nvPr/>
        </p:nvSpPr>
        <p:spPr>
          <a:xfrm>
            <a:off x="529026" y="3163517"/>
            <a:ext cx="1388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Temperature</a:t>
            </a:r>
          </a:p>
          <a:p>
            <a:pPr algn="ctr"/>
            <a:r>
              <a:rPr lang="en-IN" dirty="0"/>
              <a:t>(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°</a:t>
            </a:r>
            <a:r>
              <a:rPr lang="en-IN" dirty="0"/>
              <a:t>F)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D83C49-A1F0-3D48-9543-DB467232E695}"/>
              </a:ext>
            </a:extLst>
          </p:cNvPr>
          <p:cNvCxnSpPr>
            <a:cxnSpLocks/>
          </p:cNvCxnSpPr>
          <p:nvPr/>
        </p:nvCxnSpPr>
        <p:spPr>
          <a:xfrm>
            <a:off x="6987577" y="1457294"/>
            <a:ext cx="0" cy="464922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340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50" y="1468455"/>
            <a:ext cx="7731183" cy="42869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68737" y="322938"/>
            <a:ext cx="104867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ts val="1000"/>
              </a:spcBef>
              <a:buClr>
                <a:srgbClr val="F5A408"/>
              </a:buClr>
              <a:buSzPct val="80000"/>
              <a:defRPr/>
            </a:pPr>
            <a:r>
              <a:rPr lang="en-IN" sz="3200" spc="100" dirty="0">
                <a:solidFill>
                  <a:schemeClr val="accent2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Approach And Observation Of Pulse Rate Sensor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58101" y="1828801"/>
            <a:ext cx="13648" cy="371219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79497" y="1817425"/>
            <a:ext cx="13648" cy="371219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04921" y="5567304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accent2"/>
                </a:solidFill>
              </a:rPr>
              <a:t>T</a:t>
            </a:r>
            <a:r>
              <a:rPr lang="en-IN" sz="1200" b="1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12669" y="5567304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accent2"/>
                </a:solidFill>
              </a:rPr>
              <a:t>T</a:t>
            </a:r>
            <a:r>
              <a:rPr lang="en-IN" sz="1200" b="1" dirty="0">
                <a:solidFill>
                  <a:schemeClr val="accent2"/>
                </a:solidFill>
              </a:rPr>
              <a:t>2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258101" y="1817425"/>
            <a:ext cx="1135044" cy="0"/>
          </a:xfrm>
          <a:prstGeom prst="straightConnector1">
            <a:avLst/>
          </a:prstGeom>
          <a:ln w="19050"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86134" y="1468455"/>
            <a:ext cx="458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b="1" dirty="0">
                <a:solidFill>
                  <a:schemeClr val="accent2"/>
                </a:solidFill>
              </a:rPr>
              <a:t>Δ</a:t>
            </a:r>
            <a:r>
              <a:rPr lang="en-IN" sz="2000" b="1" dirty="0">
                <a:solidFill>
                  <a:schemeClr val="accent2"/>
                </a:solidFill>
              </a:rPr>
              <a:t>T</a:t>
            </a:r>
            <a:endParaRPr lang="en-IN" sz="1200" b="1" dirty="0">
              <a:solidFill>
                <a:schemeClr val="accent2"/>
              </a:solidFill>
            </a:endParaRPr>
          </a:p>
        </p:txBody>
      </p:sp>
      <p:cxnSp>
        <p:nvCxnSpPr>
          <p:cNvPr id="15" name="Straight Connector 14"/>
          <p:cNvCxnSpPr>
            <a:endCxn id="20" idx="3"/>
          </p:cNvCxnSpPr>
          <p:nvPr/>
        </p:nvCxnSpPr>
        <p:spPr>
          <a:xfrm flipH="1">
            <a:off x="907850" y="2518437"/>
            <a:ext cx="7744926" cy="2556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33654" y="2343951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accent2"/>
                </a:solidFill>
              </a:rPr>
              <a:t>550</a:t>
            </a:r>
            <a:endParaRPr lang="en-IN" sz="1200" b="1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725" y="3500230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/>
                </a:solidFill>
              </a:rPr>
              <a:t>Analog Input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07219" y="5604877"/>
            <a:ext cx="188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accent2"/>
                </a:solidFill>
              </a:rPr>
              <a:t>Time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87792" y="2304486"/>
            <a:ext cx="1037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accent2"/>
                </a:solidFill>
              </a:rPr>
              <a:t>Threshold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066555" y="1668414"/>
            <a:ext cx="2629576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ts val="1000"/>
              </a:spcBef>
              <a:buClr>
                <a:srgbClr val="F5A408"/>
              </a:buClr>
              <a:buSzPct val="80000"/>
              <a:defRPr/>
            </a:pPr>
            <a:r>
              <a:rPr lang="el-GR" sz="2000" dirty="0">
                <a:solidFill>
                  <a:schemeClr val="dk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IN" sz="2000" dirty="0">
                <a:solidFill>
                  <a:schemeClr val="dk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 = T</a:t>
            </a:r>
            <a:r>
              <a:rPr lang="en-IN" sz="1400" dirty="0">
                <a:solidFill>
                  <a:schemeClr val="dk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– </a:t>
            </a:r>
            <a:r>
              <a:rPr lang="en-IN" sz="2000" dirty="0">
                <a:solidFill>
                  <a:schemeClr val="dk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IN" sz="1050" dirty="0">
                <a:solidFill>
                  <a:schemeClr val="dk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</a:p>
          <a:p>
            <a:pPr lvl="0" defTabSz="457200">
              <a:spcBef>
                <a:spcPts val="1000"/>
              </a:spcBef>
              <a:buClr>
                <a:srgbClr val="F5A408"/>
              </a:buClr>
              <a:buSzPct val="80000"/>
              <a:defRPr/>
            </a:pPr>
            <a:r>
              <a:rPr lang="en-IN" sz="2000" dirty="0">
                <a:solidFill>
                  <a:schemeClr val="dk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 =  1 / </a:t>
            </a:r>
            <a:r>
              <a:rPr lang="el-GR" sz="2000" dirty="0">
                <a:solidFill>
                  <a:schemeClr val="dk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IN" sz="2000" dirty="0">
                <a:solidFill>
                  <a:schemeClr val="dk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 </a:t>
            </a:r>
            <a:r>
              <a:rPr lang="en-IN" dirty="0">
                <a:solidFill>
                  <a:schemeClr val="dk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Beats/sec</a:t>
            </a:r>
          </a:p>
          <a:p>
            <a:pPr defTabSz="457200">
              <a:spcBef>
                <a:spcPts val="1000"/>
              </a:spcBef>
              <a:buClr>
                <a:srgbClr val="F5A408"/>
              </a:buClr>
              <a:buSzPct val="80000"/>
              <a:defRPr/>
            </a:pPr>
            <a:r>
              <a:rPr lang="en-IN" sz="1600" dirty="0">
                <a:solidFill>
                  <a:schemeClr val="dk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</a:t>
            </a:r>
            <a:r>
              <a:rPr lang="en-IN" sz="2000" dirty="0">
                <a:solidFill>
                  <a:schemeClr val="dk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1 / </a:t>
            </a:r>
            <a:r>
              <a:rPr lang="el-GR" sz="2000" dirty="0">
                <a:solidFill>
                  <a:schemeClr val="dk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IN" sz="2000" dirty="0">
                <a:solidFill>
                  <a:schemeClr val="dk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 * 60</a:t>
            </a:r>
            <a:r>
              <a:rPr lang="en-IN" sz="1600" dirty="0">
                <a:solidFill>
                  <a:schemeClr val="dk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BPM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066555" y="3571003"/>
            <a:ext cx="3125445" cy="2672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ts val="1000"/>
              </a:spcBef>
              <a:buClr>
                <a:srgbClr val="F5A408"/>
              </a:buClr>
              <a:buSzPct val="80000"/>
              <a:defRPr/>
            </a:pPr>
            <a:r>
              <a:rPr lang="en-IN" b="1" dirty="0">
                <a:solidFill>
                  <a:schemeClr val="accent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Where, </a:t>
            </a:r>
          </a:p>
          <a:p>
            <a:pPr lvl="0" defTabSz="457200">
              <a:spcBef>
                <a:spcPts val="1000"/>
              </a:spcBef>
              <a:buClr>
                <a:srgbClr val="F5A408"/>
              </a:buClr>
              <a:buSzPct val="80000"/>
              <a:defRPr/>
            </a:pPr>
            <a:r>
              <a:rPr lang="en-IN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IN" sz="14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</a:t>
            </a:r>
            <a:r>
              <a:rPr lang="en-IN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</a:t>
            </a:r>
            <a:r>
              <a:rPr lang="en-IN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Time of first beat</a:t>
            </a:r>
          </a:p>
          <a:p>
            <a:pPr lvl="0" defTabSz="457200">
              <a:spcBef>
                <a:spcPts val="1000"/>
              </a:spcBef>
              <a:buClr>
                <a:srgbClr val="F5A408"/>
              </a:buClr>
              <a:buSzPct val="80000"/>
              <a:defRPr/>
            </a:pPr>
            <a:r>
              <a:rPr lang="en-IN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IN" sz="10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</a:t>
            </a:r>
            <a:r>
              <a:rPr lang="en-IN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</a:t>
            </a:r>
            <a:r>
              <a:rPr lang="en-IN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Time of Second beat</a:t>
            </a:r>
          </a:p>
          <a:p>
            <a:pPr lvl="0" defTabSz="457200">
              <a:spcBef>
                <a:spcPts val="1000"/>
              </a:spcBef>
              <a:buClr>
                <a:srgbClr val="F5A408"/>
              </a:buClr>
              <a:buSzPct val="80000"/>
              <a:defRPr/>
            </a:pPr>
            <a:r>
              <a:rPr lang="el-GR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IN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 = </a:t>
            </a:r>
            <a:r>
              <a:rPr lang="en-IN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 Difference</a:t>
            </a:r>
          </a:p>
          <a:p>
            <a:pPr lvl="0" defTabSz="457200">
              <a:spcBef>
                <a:spcPts val="1000"/>
              </a:spcBef>
              <a:buClr>
                <a:srgbClr val="F5A408"/>
              </a:buClr>
              <a:buSzPct val="80000"/>
              <a:defRPr/>
            </a:pPr>
            <a:r>
              <a:rPr lang="en-IN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 = </a:t>
            </a:r>
            <a:r>
              <a:rPr lang="en-IN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Pulse Frequency</a:t>
            </a:r>
          </a:p>
          <a:p>
            <a:pPr lvl="0" defTabSz="457200">
              <a:spcBef>
                <a:spcPts val="1000"/>
              </a:spcBef>
              <a:buClr>
                <a:srgbClr val="F5A408"/>
              </a:buClr>
              <a:buSzPct val="80000"/>
              <a:defRPr/>
            </a:pPr>
            <a:endParaRPr lang="en-IN" sz="100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6395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"/>
          <a:stretch/>
        </p:blipFill>
        <p:spPr>
          <a:xfrm>
            <a:off x="4908517" y="1053481"/>
            <a:ext cx="6228668" cy="26654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" t="12893" r="20356" b="44698"/>
          <a:stretch/>
        </p:blipFill>
        <p:spPr>
          <a:xfrm>
            <a:off x="4922165" y="4012439"/>
            <a:ext cx="6228668" cy="2620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126887" y="2043958"/>
            <a:ext cx="3518898" cy="911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95000"/>
              </a:lnSpc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182880" algn="l"/>
              </a:tabLst>
            </a:pPr>
            <a:r>
              <a:rPr lang="en-US" sz="2800" spc="-5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Electrodes Near Heart</a:t>
            </a:r>
          </a:p>
        </p:txBody>
      </p:sp>
      <p:sp>
        <p:nvSpPr>
          <p:cNvPr id="6" name="Rectangle 5"/>
          <p:cNvSpPr/>
          <p:nvPr/>
        </p:nvSpPr>
        <p:spPr>
          <a:xfrm>
            <a:off x="658977" y="4867116"/>
            <a:ext cx="4454717" cy="911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95000"/>
              </a:lnSpc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182880" algn="l"/>
              </a:tabLst>
            </a:pPr>
            <a:r>
              <a:rPr lang="en-US" sz="2800" spc="-5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Electrodes Away Heart</a:t>
            </a:r>
          </a:p>
        </p:txBody>
      </p:sp>
      <p:sp>
        <p:nvSpPr>
          <p:cNvPr id="7" name="Rectangle 6"/>
          <p:cNvSpPr/>
          <p:nvPr/>
        </p:nvSpPr>
        <p:spPr>
          <a:xfrm>
            <a:off x="1764446" y="210726"/>
            <a:ext cx="8880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u="sng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ECG Result And Observation</a:t>
            </a:r>
            <a:endParaRPr lang="en-IN" sz="3200" u="sng" dirty="0"/>
          </a:p>
        </p:txBody>
      </p:sp>
    </p:spTree>
    <p:extLst>
      <p:ext uri="{BB962C8B-B14F-4D97-AF65-F5344CB8AC3E}">
        <p14:creationId xmlns:p14="http://schemas.microsoft.com/office/powerpoint/2010/main" val="2150451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9411" y="639807"/>
            <a:ext cx="9720072" cy="1499616"/>
          </a:xfrm>
        </p:spPr>
        <p:txBody>
          <a:bodyPr/>
          <a:lstStyle/>
          <a:p>
            <a:r>
              <a:rPr lang="en-IN" cap="none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ECG Processing</a:t>
            </a:r>
            <a:endParaRPr lang="en-IN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81" y="2391770"/>
            <a:ext cx="9740407" cy="344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43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537" y="601226"/>
            <a:ext cx="9720072" cy="1499616"/>
          </a:xfrm>
        </p:spPr>
        <p:txBody>
          <a:bodyPr>
            <a:normAutofit/>
          </a:bodyPr>
          <a:lstStyle/>
          <a:p>
            <a:r>
              <a:rPr lang="en-IN" sz="6000" cap="none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Software</a:t>
            </a:r>
            <a:endParaRPr lang="en-IN" sz="6000" cap="none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4390" y="2210024"/>
            <a:ext cx="8498667" cy="40686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auto">
              <a:buClr>
                <a:srgbClr val="0070C0"/>
              </a:buClr>
              <a:tabLst/>
              <a:defRPr/>
            </a:pPr>
            <a:r>
              <a:rPr lang="en-IN" sz="2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software consist of web application and android application located on cloud.</a:t>
            </a:r>
          </a:p>
          <a:p>
            <a:pPr marR="0" lvl="0" fontAlgn="auto">
              <a:buClr>
                <a:srgbClr val="0070C0"/>
              </a:buClr>
              <a:tabLst/>
              <a:defRPr/>
            </a:pPr>
            <a:r>
              <a:rPr lang="en-IN" sz="2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are done with the development of user interface of the website using basic web technology (HTML, JavaScript, CSS).</a:t>
            </a:r>
          </a:p>
          <a:p>
            <a:pPr marR="0" lvl="0" fontAlgn="auto">
              <a:buClr>
                <a:srgbClr val="0070C0"/>
              </a:buClr>
              <a:tabLst/>
              <a:defRPr/>
            </a:pPr>
            <a:r>
              <a:rPr lang="en-IN" sz="2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middleware of the website will be developed using Node.js.</a:t>
            </a:r>
          </a:p>
          <a:p>
            <a:pPr marR="0" lvl="0" fontAlgn="auto">
              <a:buClr>
                <a:srgbClr val="0070C0"/>
              </a:buClr>
              <a:tabLst/>
              <a:defRPr/>
            </a:pPr>
            <a:r>
              <a:rPr lang="en-IN" sz="2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Technologies like Ajax and Web Sockets are to be used for real time update.</a:t>
            </a:r>
          </a:p>
          <a:p>
            <a:pPr marR="0" lvl="0" fontAlgn="auto">
              <a:buClr>
                <a:srgbClr val="0070C0"/>
              </a:buClr>
              <a:tabLst/>
              <a:defRPr/>
            </a:pPr>
            <a:r>
              <a:rPr lang="en-IN" sz="2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Database will be developed in a document based databases like Mongo DB or Kairos DB.</a:t>
            </a:r>
          </a:p>
          <a:p>
            <a:pPr marR="0" lvl="0" fontAlgn="auto">
              <a:buClr>
                <a:srgbClr val="0070C0"/>
              </a:buClr>
              <a:tabLst/>
              <a:defRPr/>
            </a:pPr>
            <a:r>
              <a:rPr lang="en-IN" sz="2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type of databases are highly compatible with JavaScript based technologies like Node.js. They allow us fetch data using query less techniques like Rest API.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5A408"/>
              </a:buClr>
              <a:buSzPct val="80000"/>
              <a:buFont typeface="Wingdings 3" charset="2"/>
              <a:buChar char=""/>
              <a:tabLst/>
              <a:defRPr/>
            </a:pPr>
            <a:endParaRPr lang="en-IN" sz="20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927" y="2332853"/>
            <a:ext cx="2447446" cy="362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07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510" y="382136"/>
            <a:ext cx="7160980" cy="914400"/>
          </a:xfrm>
        </p:spPr>
        <p:txBody>
          <a:bodyPr>
            <a:normAutofit/>
          </a:bodyPr>
          <a:lstStyle/>
          <a:p>
            <a:pPr algn="ctr"/>
            <a:r>
              <a:rPr lang="en-IN" sz="4800" cap="none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Database</a:t>
            </a:r>
            <a:endParaRPr lang="en-IN" sz="4800" cap="none" dirty="0"/>
          </a:p>
        </p:txBody>
      </p:sp>
      <p:sp>
        <p:nvSpPr>
          <p:cNvPr id="5" name="Rectangle 4"/>
          <p:cNvSpPr/>
          <p:nvPr/>
        </p:nvSpPr>
        <p:spPr>
          <a:xfrm>
            <a:off x="858902" y="1374574"/>
            <a:ext cx="2901514" cy="46935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chemeClr val="accent2"/>
                </a:solidFill>
              </a:rPr>
              <a:t>Users Collection</a:t>
            </a:r>
          </a:p>
          <a:p>
            <a:pPr algn="ctr"/>
            <a:endParaRPr lang="en-IN" sz="2000" b="1" dirty="0">
              <a:solidFill>
                <a:schemeClr val="accent2"/>
              </a:solidFill>
            </a:endParaRPr>
          </a:p>
          <a:p>
            <a:endParaRPr lang="en-IN" sz="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"User”: {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"User ID”: INT,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"Name”: STR,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"Email”: STR,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"DOB”:STR,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"Password”: STR,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"Phone”: INT,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"Chronic-Diseases”: STR,   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"Blood-Group”: STR,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"Weight”: INT,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"Height”: INT,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"Description”: INT,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"My-Doctor”: Doctor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3106" y="1545090"/>
            <a:ext cx="2901514" cy="38164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chemeClr val="accent2"/>
                </a:solidFill>
              </a:rPr>
              <a:t>Doctors Collection</a:t>
            </a:r>
          </a:p>
          <a:p>
            <a:pPr algn="ctr"/>
            <a:endParaRPr lang="en-IN" sz="20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"Doctor" {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"Doctor ID”: INT,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 "Name”: STR,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 "Hospital”: STR,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 "Phone”: INT,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"Email”: STR,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"Password”: STR,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"Qualification”: STR,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"Specialization”: STR,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"Patients”: Array&lt;User&gt;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7667310" y="1322108"/>
            <a:ext cx="3510205" cy="5324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chemeClr val="accent2"/>
                </a:solidFill>
              </a:rPr>
              <a:t>Health Parameter Collections</a:t>
            </a:r>
          </a:p>
          <a:p>
            <a:pPr algn="ctr"/>
            <a:endParaRPr lang="en-IN" sz="2000" b="1" dirty="0">
              <a:solidFill>
                <a:schemeClr val="accent2"/>
              </a:solidFill>
            </a:endParaRPr>
          </a:p>
          <a:p>
            <a:endParaRPr lang="en-IN" sz="300" dirty="0"/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"Temperature" {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"User ID”: INT,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"Time-Stamp”: INT,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 "Data”: INT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“Pulse-Rate" {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"User ID”: INT,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"Time-Stamp”: INT,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"Data”: INT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"ECG" {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"User ID”: INT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"Time-Stamp”: INT,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"Data"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430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FCAC390-74B7-0A46-A933-7C24977D1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793" y="918163"/>
            <a:ext cx="3359773" cy="931657"/>
          </a:xfrm>
        </p:spPr>
        <p:txBody>
          <a:bodyPr>
            <a:normAutofit/>
          </a:bodyPr>
          <a:lstStyle/>
          <a:p>
            <a:pPr algn="ctr"/>
            <a:r>
              <a:rPr lang="en-IN" sz="4800" cap="none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Data Flow</a:t>
            </a:r>
            <a:endParaRPr lang="en-IN" sz="4800" cap="none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3893E08-0A47-6649-B3DF-C60EBDD48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0"/>
            <a:ext cx="10601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361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696" y="696036"/>
            <a:ext cx="10058400" cy="1337481"/>
          </a:xfrm>
        </p:spPr>
        <p:txBody>
          <a:bodyPr>
            <a:normAutofit/>
          </a:bodyPr>
          <a:lstStyle/>
          <a:p>
            <a:r>
              <a:rPr lang="en-IN" sz="5400" cap="none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Web Application Screens</a:t>
            </a:r>
            <a:endParaRPr lang="en-IN" sz="5400" cap="none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06977521"/>
              </p:ext>
            </p:extLst>
          </p:nvPr>
        </p:nvGraphicFramePr>
        <p:xfrm>
          <a:off x="252485" y="2210400"/>
          <a:ext cx="5036023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http://zmobileappdevelopment.com/wp-content/uploads/2015/12/web-application-develope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271" y="2033517"/>
            <a:ext cx="4695825" cy="490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787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" r="4114" b="8659"/>
          <a:stretch/>
        </p:blipFill>
        <p:spPr>
          <a:xfrm>
            <a:off x="-27296" y="8585"/>
            <a:ext cx="12255690" cy="686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05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54"/>
          <a:stretch/>
        </p:blipFill>
        <p:spPr>
          <a:xfrm>
            <a:off x="0" y="0"/>
            <a:ext cx="12194979" cy="61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cap="none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Problem Statement</a:t>
            </a:r>
            <a:endParaRPr lang="en-IN" sz="6000" cap="none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00073" y="2084832"/>
            <a:ext cx="10170942" cy="923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3200" dirty="0">
                <a:solidFill>
                  <a:sysClr val="windowText" lastClr="000000"/>
                </a:solidFill>
                <a:latin typeface="Gabriola" panose="04040605051002020D02" pitchFamily="82" charset="0"/>
                <a:cs typeface="Calibri" panose="020F0502020204030204" pitchFamily="34" charset="0"/>
              </a:rPr>
              <a:t>“Health monitoring, heart monitoring, rehabilitation, and assisted living for the elderly and medically challenged people on domestic basis.”</a:t>
            </a:r>
            <a:endParaRPr lang="en-IN" sz="3200" dirty="0">
              <a:solidFill>
                <a:sysClr val="windowText" lastClr="000000"/>
              </a:solidFill>
              <a:latin typeface="Gabriola" panose="04040605051002020D02" pitchFamily="82" charset="0"/>
              <a:cs typeface="Calibri" panose="020F0502020204030204" pitchFamily="34" charset="0"/>
            </a:endParaRPr>
          </a:p>
        </p:txBody>
      </p:sp>
      <p:pic>
        <p:nvPicPr>
          <p:cNvPr id="6" name="Picture 2" descr="http://ihpe.org.uk/wp-content/uploads/2015/05/dreamstimesmall_3932085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" t="20016" r="3815" b="10336"/>
          <a:stretch/>
        </p:blipFill>
        <p:spPr bwMode="auto">
          <a:xfrm>
            <a:off x="2900785" y="3689725"/>
            <a:ext cx="6569519" cy="293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31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14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47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0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0809"/>
            <a:ext cx="12192000" cy="695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11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45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9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3" b="5053"/>
          <a:stretch/>
        </p:blipFill>
        <p:spPr>
          <a:xfrm>
            <a:off x="0" y="0"/>
            <a:ext cx="12192000" cy="63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96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8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13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cap="none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Proposed System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60302" y="2511188"/>
            <a:ext cx="6722886" cy="3718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auto">
              <a:buClr>
                <a:srgbClr val="0070C0"/>
              </a:buClr>
              <a:tabLst/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Various body sensors are connected to a microcontroller to track the status</a:t>
            </a:r>
          </a:p>
          <a:p>
            <a:pPr marR="0" lvl="0" fontAlgn="auto">
              <a:buClr>
                <a:srgbClr val="0070C0"/>
              </a:buClr>
              <a:tabLst/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Private Wi-Fi connection is used in order to transmit collected data and receive user requests.</a:t>
            </a:r>
          </a:p>
          <a:p>
            <a:pPr marR="0" lvl="0" fontAlgn="auto">
              <a:buClr>
                <a:srgbClr val="0070C0"/>
              </a:buClr>
              <a:tabLst/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data is then shared with doctors through a web application.</a:t>
            </a:r>
          </a:p>
          <a:p>
            <a:pPr marR="0" lvl="0" fontAlgn="auto">
              <a:buClr>
                <a:srgbClr val="0070C0"/>
              </a:buClr>
              <a:tabLst/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Doctor can analyze the condition of the patient and provide further details online. </a:t>
            </a:r>
          </a:p>
          <a:p>
            <a:pPr marR="0" lvl="0" fontAlgn="auto">
              <a:buClr>
                <a:srgbClr val="0070C0"/>
              </a:buClr>
              <a:tabLst/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Patient or doctor can communicate with each other and view the past data any time they want. </a:t>
            </a:r>
            <a:endParaRPr lang="en-IN" sz="20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97" y="2511188"/>
            <a:ext cx="4425982" cy="28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82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6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8E34-8E0B-5B4D-BBE0-66CE3B41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210" y="689676"/>
            <a:ext cx="9720072" cy="1499616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cap="none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Live Web-App Link</a:t>
            </a:r>
            <a:endParaRPr lang="en-US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16CBA4-2B89-2949-860C-D25966BAD9BF}"/>
              </a:ext>
            </a:extLst>
          </p:cNvPr>
          <p:cNvSpPr/>
          <p:nvPr/>
        </p:nvSpPr>
        <p:spPr>
          <a:xfrm>
            <a:off x="876210" y="2189292"/>
            <a:ext cx="6466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100" dirty="0">
                <a:latin typeface="Arial Rounded MT Bold" panose="020F0704030504030204" pitchFamily="34" charset="0"/>
                <a:ea typeface="+mj-ea"/>
                <a:cs typeface="+mj-cs"/>
                <a:hlinkClick r:id="rId2"/>
              </a:rPr>
              <a:t>https://health-plus-web.herokuapp.com</a:t>
            </a:r>
            <a:endParaRPr lang="en-US" sz="2400" spc="100" dirty="0"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7F3400-39F9-574E-9745-2247E1979D33}"/>
              </a:ext>
            </a:extLst>
          </p:cNvPr>
          <p:cNvSpPr txBox="1">
            <a:spLocks/>
          </p:cNvSpPr>
          <p:nvPr/>
        </p:nvSpPr>
        <p:spPr>
          <a:xfrm>
            <a:off x="1024128" y="3682522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cap="none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Publication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3992FA-E40C-F248-8EA1-CFCFB247885D}"/>
              </a:ext>
            </a:extLst>
          </p:cNvPr>
          <p:cNvSpPr/>
          <p:nvPr/>
        </p:nvSpPr>
        <p:spPr>
          <a:xfrm>
            <a:off x="876210" y="5182138"/>
            <a:ext cx="10321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100" dirty="0">
                <a:latin typeface="Arial Rounded MT Bold" panose="020F0704030504030204" pitchFamily="34" charset="0"/>
                <a:ea typeface="+mj-ea"/>
                <a:cs typeface="+mj-cs"/>
                <a:hlinkClick r:id="rId3"/>
              </a:rPr>
              <a:t>https://</a:t>
            </a:r>
            <a:r>
              <a:rPr lang="en-US" sz="2400" spc="100" dirty="0" err="1">
                <a:latin typeface="Arial Rounded MT Bold" panose="020F0704030504030204" pitchFamily="34" charset="0"/>
                <a:ea typeface="+mj-ea"/>
                <a:cs typeface="+mj-cs"/>
                <a:hlinkClick r:id="rId3"/>
              </a:rPr>
              <a:t>link.springer.com</a:t>
            </a:r>
            <a:r>
              <a:rPr lang="en-US" sz="2400" spc="100" dirty="0">
                <a:latin typeface="Arial Rounded MT Bold" panose="020F0704030504030204" pitchFamily="34" charset="0"/>
                <a:ea typeface="+mj-ea"/>
                <a:cs typeface="+mj-cs"/>
                <a:hlinkClick r:id="rId3"/>
              </a:rPr>
              <a:t>/chapter/10.1007/978-981-13-1280-9_1</a:t>
            </a:r>
            <a:endParaRPr lang="en-US" sz="2400" spc="100" dirty="0"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73442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16E90B4-1955-B747-9453-6E3A96806294}"/>
              </a:ext>
            </a:extLst>
          </p:cNvPr>
          <p:cNvSpPr txBox="1">
            <a:spLocks/>
          </p:cNvSpPr>
          <p:nvPr/>
        </p:nvSpPr>
        <p:spPr>
          <a:xfrm>
            <a:off x="403412" y="640080"/>
            <a:ext cx="3765175" cy="303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cap="none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Code Base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2sxc on Github">
            <a:extLst>
              <a:ext uri="{FF2B5EF4-FFF2-40B4-BE49-F238E27FC236}">
                <a16:creationId xmlns:a16="http://schemas.microsoft.com/office/drawing/2014/main" id="{039FE3C2-0CFF-5A43-8EA7-AD052DC70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4044" y="640080"/>
            <a:ext cx="5578816" cy="55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938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649" y="612511"/>
            <a:ext cx="9720072" cy="1499616"/>
          </a:xfrm>
        </p:spPr>
        <p:txBody>
          <a:bodyPr/>
          <a:lstStyle/>
          <a:p>
            <a:r>
              <a:rPr lang="en-IN" cap="none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Conclusion And Future Work</a:t>
            </a:r>
            <a:endParaRPr lang="en-IN" cap="none" dirty="0"/>
          </a:p>
        </p:txBody>
      </p:sp>
      <p:sp>
        <p:nvSpPr>
          <p:cNvPr id="3" name="Rectangle 2"/>
          <p:cNvSpPr/>
          <p:nvPr/>
        </p:nvSpPr>
        <p:spPr>
          <a:xfrm>
            <a:off x="482222" y="2465691"/>
            <a:ext cx="6710150" cy="3118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0070C0"/>
              </a:buClr>
              <a:buSzPct val="80000"/>
              <a:buFont typeface="Wingdings 3" charset="2"/>
              <a:buChar char=""/>
              <a:defRPr/>
            </a:pPr>
            <a:r>
              <a:rPr lang="en-IE" sz="2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sensors like body composition sensors, </a:t>
            </a:r>
            <a:r>
              <a:rPr lang="en-GB" sz="2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blood pressure, insulin and sugar monitor, RBC, WBC and platelet monitors can be added to the system</a:t>
            </a:r>
          </a:p>
          <a:p>
            <a:pPr marL="342900" indent="-342900" defTabSz="457200">
              <a:spcBef>
                <a:spcPts val="1000"/>
              </a:spcBef>
              <a:buClr>
                <a:srgbClr val="0070C0"/>
              </a:buClr>
              <a:buSzPct val="80000"/>
              <a:buFont typeface="Wingdings 3" charset="2"/>
              <a:buChar char=""/>
              <a:defRPr/>
            </a:pPr>
            <a:r>
              <a:rPr lang="en-GB" sz="2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system can be made compatible with popular home Automation AI like Google Home’s Google Assistant and Amazon Echo’s Alexa to provide more immersive experience.</a:t>
            </a:r>
          </a:p>
          <a:p>
            <a:pPr marL="342900" indent="-342900" defTabSz="457200">
              <a:spcBef>
                <a:spcPts val="1000"/>
              </a:spcBef>
              <a:buClr>
                <a:srgbClr val="0070C0"/>
              </a:buClr>
              <a:buSzPct val="80000"/>
              <a:buFont typeface="Wingdings 3" charset="2"/>
              <a:buChar char=""/>
              <a:defRPr/>
            </a:pPr>
            <a:r>
              <a:rPr lang="en-GB" sz="2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can be integrated with a wearable devices to ease the task.</a:t>
            </a:r>
            <a:endParaRPr lang="en-IN" sz="20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1517" r="22545"/>
          <a:stretch/>
        </p:blipFill>
        <p:spPr>
          <a:xfrm>
            <a:off x="8079475" y="2465691"/>
            <a:ext cx="333005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95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939421" y="2697956"/>
            <a:ext cx="7772400" cy="1462087"/>
          </a:xfrm>
        </p:spPr>
        <p:txBody>
          <a:bodyPr>
            <a:normAutofit/>
          </a:bodyPr>
          <a:lstStyle/>
          <a:p>
            <a:r>
              <a:rPr lang="en-IN" sz="9600" cap="none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2713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cap="none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Requirements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63532" y="1996670"/>
            <a:ext cx="10325896" cy="338055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438473" y="2252794"/>
            <a:ext cx="2437490" cy="4703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8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Hardware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821785" y="2252794"/>
            <a:ext cx="2437490" cy="4703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8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Software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88849" y="2916268"/>
            <a:ext cx="2687146" cy="3495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Arduino Uno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NodeMCU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Temp Sensor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Pulse Rate Sensor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ECG Module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OLED Display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Jumper Wires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Breadboard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4853" y="2891149"/>
            <a:ext cx="3646768" cy="3495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Arduino IDE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Embedded C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Node.js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HTML, CSS and JavaScript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MongoDB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Heroku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3645974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cap="none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Hardware Model</a:t>
            </a:r>
            <a:endParaRPr lang="en-IN" cap="none" dirty="0"/>
          </a:p>
        </p:txBody>
      </p:sp>
      <p:sp>
        <p:nvSpPr>
          <p:cNvPr id="5" name="TextBox 4"/>
          <p:cNvSpPr txBox="1"/>
          <p:nvPr/>
        </p:nvSpPr>
        <p:spPr>
          <a:xfrm>
            <a:off x="792480" y="2306470"/>
            <a:ext cx="5303520" cy="354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182880" algn="l"/>
              </a:tabLst>
            </a:pPr>
            <a:r>
              <a:rPr lang="en-US" sz="2400" u="sng" spc="-5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Sensors</a:t>
            </a:r>
          </a:p>
          <a:p>
            <a:pPr marL="342900" indent="-342900">
              <a:lnSpc>
                <a:spcPct val="95000"/>
              </a:lnSpc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182880" algn="l"/>
              </a:tabLst>
            </a:pPr>
            <a:endParaRPr lang="en-US" spc="-50" dirty="0">
              <a:solidFill>
                <a:schemeClr val="accent2"/>
              </a:solidFill>
              <a:latin typeface="Arial Rounded MT Bold" panose="020F0704030504030204" pitchFamily="34" charset="0"/>
            </a:endParaRPr>
          </a:p>
          <a:p>
            <a:pPr marL="342900" indent="-342900">
              <a:lnSpc>
                <a:spcPct val="95000"/>
              </a:lnSpc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182880" algn="l"/>
              </a:tabLst>
            </a:pPr>
            <a:r>
              <a:rPr lang="en-US" spc="-5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DS18B20 - Digital temperature sensor.</a:t>
            </a:r>
          </a:p>
          <a:p>
            <a:pPr>
              <a:lnSpc>
                <a:spcPct val="95000"/>
              </a:lnSpc>
              <a:spcAft>
                <a:spcPts val="0"/>
              </a:spcAft>
              <a:tabLst>
                <a:tab pos="182880" algn="l"/>
              </a:tabLst>
            </a:pPr>
            <a:r>
              <a:rPr lang="en-IN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accuracy digital temperature sensor ideal for Body Temperature Measurement.</a:t>
            </a:r>
          </a:p>
          <a:p>
            <a:pPr>
              <a:lnSpc>
                <a:spcPct val="95000"/>
              </a:lnSpc>
              <a:spcAft>
                <a:spcPts val="0"/>
              </a:spcAft>
              <a:tabLst>
                <a:tab pos="182880" algn="l"/>
              </a:tabLst>
            </a:pPr>
            <a:endParaRPr lang="en-US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95000"/>
              </a:lnSpc>
              <a:buFont typeface="Wingdings" panose="05000000000000000000" pitchFamily="2" charset="2"/>
              <a:buChar char="ü"/>
              <a:tabLst>
                <a:tab pos="182880" algn="l"/>
              </a:tabLst>
            </a:pPr>
            <a:r>
              <a:rPr lang="en-US" spc="-5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SEN-11574 Pulse rate sensor.</a:t>
            </a:r>
          </a:p>
          <a:p>
            <a:pPr>
              <a:lnSpc>
                <a:spcPct val="95000"/>
              </a:lnSpc>
              <a:tabLst>
                <a:tab pos="182880" algn="l"/>
              </a:tabLst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Popular infrared pulse rate sensor with analog output. </a:t>
            </a:r>
          </a:p>
          <a:p>
            <a:pPr>
              <a:lnSpc>
                <a:spcPct val="95000"/>
              </a:lnSpc>
              <a:spcAft>
                <a:spcPts val="0"/>
              </a:spcAft>
              <a:tabLst>
                <a:tab pos="182880" algn="l"/>
              </a:tabLst>
            </a:pPr>
            <a:endParaRPr lang="en-US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95000"/>
              </a:lnSpc>
              <a:buFont typeface="Wingdings" panose="05000000000000000000" pitchFamily="2" charset="2"/>
              <a:buChar char="ü"/>
              <a:tabLst>
                <a:tab pos="182880" algn="l"/>
              </a:tabLst>
            </a:pPr>
            <a:r>
              <a:rPr lang="en-US" spc="-5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AD8232 ECG Module</a:t>
            </a:r>
          </a:p>
          <a:p>
            <a:pPr>
              <a:lnSpc>
                <a:spcPct val="95000"/>
              </a:lnSpc>
              <a:tabLst>
                <a:tab pos="182880" algn="l"/>
              </a:tabLst>
            </a:pPr>
            <a:r>
              <a:rPr lang="en-IN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AD8232 is low power 3.3 v device with inbuilt noise cancelation unit.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95640" y="2306470"/>
            <a:ext cx="4209424" cy="222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182880" algn="l"/>
              </a:tabLst>
            </a:pPr>
            <a:r>
              <a:rPr lang="en-US" sz="2400" u="sng" spc="-5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Microcontrollers</a:t>
            </a:r>
          </a:p>
          <a:p>
            <a:pPr marL="342900" indent="-342900">
              <a:lnSpc>
                <a:spcPct val="95000"/>
              </a:lnSpc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182880" algn="l"/>
              </a:tabLst>
            </a:pPr>
            <a:endParaRPr lang="en-US" spc="-50" dirty="0">
              <a:solidFill>
                <a:schemeClr val="accent2"/>
              </a:solidFill>
              <a:latin typeface="Arial Rounded MT Bold" panose="020F0704030504030204" pitchFamily="34" charset="0"/>
            </a:endParaRPr>
          </a:p>
          <a:p>
            <a:pPr marL="342900" indent="-342900">
              <a:lnSpc>
                <a:spcPct val="95000"/>
              </a:lnSpc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182880" algn="l"/>
              </a:tabLst>
            </a:pPr>
            <a:r>
              <a:rPr lang="en-US" spc="-5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Arduino Uno</a:t>
            </a:r>
          </a:p>
          <a:p>
            <a:pPr>
              <a:lnSpc>
                <a:spcPct val="95000"/>
              </a:lnSpc>
              <a:spcAft>
                <a:spcPts val="0"/>
              </a:spcAft>
              <a:tabLst>
                <a:tab pos="182880" algn="l"/>
              </a:tabLst>
            </a:pPr>
            <a:r>
              <a:rPr lang="en-IN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sensor management</a:t>
            </a:r>
          </a:p>
          <a:p>
            <a:pPr>
              <a:lnSpc>
                <a:spcPct val="95000"/>
              </a:lnSpc>
              <a:spcAft>
                <a:spcPts val="0"/>
              </a:spcAft>
              <a:tabLst>
                <a:tab pos="182880" algn="l"/>
              </a:tabLst>
            </a:pPr>
            <a:endParaRPr lang="en-US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95000"/>
              </a:lnSpc>
              <a:buFont typeface="Wingdings" panose="05000000000000000000" pitchFamily="2" charset="2"/>
              <a:buChar char="ü"/>
              <a:tabLst>
                <a:tab pos="182880" algn="l"/>
              </a:tabLst>
            </a:pPr>
            <a:r>
              <a:rPr lang="en-US" spc="-5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Node MCU</a:t>
            </a:r>
          </a:p>
          <a:p>
            <a:pPr>
              <a:lnSpc>
                <a:spcPct val="95000"/>
              </a:lnSpc>
              <a:tabLst>
                <a:tab pos="182880" algn="l"/>
              </a:tabLst>
            </a:pPr>
            <a:r>
              <a:rPr lang="en-IN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Inbuilt ESP8366 for Network Management.</a:t>
            </a:r>
          </a:p>
        </p:txBody>
      </p:sp>
    </p:spTree>
    <p:extLst>
      <p:ext uri="{BB962C8B-B14F-4D97-AF65-F5344CB8AC3E}">
        <p14:creationId xmlns:p14="http://schemas.microsoft.com/office/powerpoint/2010/main" val="314175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630" y="600501"/>
            <a:ext cx="10708035" cy="1450757"/>
          </a:xfrm>
        </p:spPr>
        <p:txBody>
          <a:bodyPr>
            <a:normAutofit/>
          </a:bodyPr>
          <a:lstStyle/>
          <a:p>
            <a:r>
              <a:rPr lang="en-IN" sz="4800" cap="none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System Architecture</a:t>
            </a:r>
            <a:endParaRPr lang="en-IN" sz="4800" cap="non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" b="25060"/>
          <a:stretch/>
        </p:blipFill>
        <p:spPr>
          <a:xfrm>
            <a:off x="449010" y="2573098"/>
            <a:ext cx="11600597" cy="34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10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Lenovo\Downloads\New-Schematic-3 (2)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5" t="25676" r="23389" b="13176"/>
          <a:stretch/>
        </p:blipFill>
        <p:spPr bwMode="auto">
          <a:xfrm>
            <a:off x="6987656" y="1357951"/>
            <a:ext cx="5204344" cy="51997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New-Schematic-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45" y="1433014"/>
            <a:ext cx="4153467" cy="51247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66800" y="627797"/>
            <a:ext cx="10058400" cy="491319"/>
          </a:xfrm>
        </p:spPr>
        <p:txBody>
          <a:bodyPr>
            <a:noAutofit/>
          </a:bodyPr>
          <a:lstStyle/>
          <a:p>
            <a:r>
              <a:rPr lang="en-IN" sz="4800" cap="none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Circuit Diagram</a:t>
            </a:r>
            <a:endParaRPr lang="en-IN" sz="4800" cap="none" dirty="0"/>
          </a:p>
        </p:txBody>
      </p:sp>
    </p:spTree>
    <p:extLst>
      <p:ext uri="{BB962C8B-B14F-4D97-AF65-F5344CB8AC3E}">
        <p14:creationId xmlns:p14="http://schemas.microsoft.com/office/powerpoint/2010/main" val="2917342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633321" y="82290"/>
            <a:ext cx="1269240" cy="436728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Start</a:t>
            </a:r>
          </a:p>
        </p:txBody>
      </p:sp>
      <p:sp>
        <p:nvSpPr>
          <p:cNvPr id="6" name="Rectangle 5"/>
          <p:cNvSpPr/>
          <p:nvPr/>
        </p:nvSpPr>
        <p:spPr>
          <a:xfrm>
            <a:off x="667593" y="820271"/>
            <a:ext cx="3200695" cy="108503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Initialize Pin 8 to DS18B20</a:t>
            </a:r>
          </a:p>
          <a:p>
            <a:pPr algn="ctr"/>
            <a:r>
              <a:rPr lang="en-IN" sz="1600" dirty="0"/>
              <a:t>Initialize Pin 9,10 to AD8232 A,B</a:t>
            </a:r>
          </a:p>
          <a:p>
            <a:pPr algn="ctr"/>
            <a:r>
              <a:rPr lang="en-IN" sz="1600" dirty="0"/>
              <a:t>Initialize and A1 to AD8232 analog </a:t>
            </a:r>
          </a:p>
        </p:txBody>
      </p:sp>
      <p:sp>
        <p:nvSpPr>
          <p:cNvPr id="7" name="Parallelogram 6"/>
          <p:cNvSpPr/>
          <p:nvPr/>
        </p:nvSpPr>
        <p:spPr>
          <a:xfrm>
            <a:off x="1048833" y="2647687"/>
            <a:ext cx="2438207" cy="762532"/>
          </a:xfrm>
          <a:prstGeom prst="parallelogram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Read Incoming Serial Data</a:t>
            </a:r>
          </a:p>
        </p:txBody>
      </p:sp>
      <p:sp>
        <p:nvSpPr>
          <p:cNvPr id="8" name="Diamond 7"/>
          <p:cNvSpPr/>
          <p:nvPr/>
        </p:nvSpPr>
        <p:spPr>
          <a:xfrm>
            <a:off x="1209266" y="3732722"/>
            <a:ext cx="2128727" cy="1458171"/>
          </a:xfrm>
          <a:prstGeom prst="diamond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If Serial Read Requested</a:t>
            </a:r>
          </a:p>
        </p:txBody>
      </p:sp>
      <p:sp>
        <p:nvSpPr>
          <p:cNvPr id="9" name="Diamond 8"/>
          <p:cNvSpPr/>
          <p:nvPr/>
        </p:nvSpPr>
        <p:spPr>
          <a:xfrm>
            <a:off x="5397981" y="166920"/>
            <a:ext cx="1238884" cy="768031"/>
          </a:xfrm>
          <a:prstGeom prst="diamond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Temp</a:t>
            </a:r>
          </a:p>
        </p:txBody>
      </p:sp>
      <p:sp>
        <p:nvSpPr>
          <p:cNvPr id="10" name="Diamond 9"/>
          <p:cNvSpPr/>
          <p:nvPr/>
        </p:nvSpPr>
        <p:spPr>
          <a:xfrm>
            <a:off x="5384876" y="1388916"/>
            <a:ext cx="1321665" cy="768031"/>
          </a:xfrm>
          <a:prstGeom prst="diamond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Pulse</a:t>
            </a:r>
          </a:p>
        </p:txBody>
      </p:sp>
      <p:sp>
        <p:nvSpPr>
          <p:cNvPr id="11" name="Diamond 10"/>
          <p:cNvSpPr/>
          <p:nvPr/>
        </p:nvSpPr>
        <p:spPr>
          <a:xfrm>
            <a:off x="5428337" y="2690104"/>
            <a:ext cx="1208528" cy="768031"/>
          </a:xfrm>
          <a:prstGeom prst="diamond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ECG</a:t>
            </a:r>
          </a:p>
        </p:txBody>
      </p:sp>
      <p:sp>
        <p:nvSpPr>
          <p:cNvPr id="12" name="Diamond 11"/>
          <p:cNvSpPr/>
          <p:nvPr/>
        </p:nvSpPr>
        <p:spPr>
          <a:xfrm>
            <a:off x="5437512" y="3916506"/>
            <a:ext cx="1199353" cy="768031"/>
          </a:xfrm>
          <a:prstGeom prst="diamond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X1</a:t>
            </a:r>
          </a:p>
        </p:txBody>
      </p:sp>
      <p:cxnSp>
        <p:nvCxnSpPr>
          <p:cNvPr id="14" name="Elbow Connector 13"/>
          <p:cNvCxnSpPr>
            <a:cxnSpLocks/>
            <a:stCxn id="8" idx="3"/>
            <a:endCxn id="9" idx="1"/>
          </p:cNvCxnSpPr>
          <p:nvPr/>
        </p:nvCxnSpPr>
        <p:spPr>
          <a:xfrm flipV="1">
            <a:off x="3337993" y="550936"/>
            <a:ext cx="2059988" cy="391087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6" name="Straight Arrow Connector 15"/>
          <p:cNvCxnSpPr>
            <a:cxnSpLocks/>
            <a:stCxn id="5" idx="2"/>
            <a:endCxn id="6" idx="0"/>
          </p:cNvCxnSpPr>
          <p:nvPr/>
        </p:nvCxnSpPr>
        <p:spPr>
          <a:xfrm>
            <a:off x="2267941" y="519018"/>
            <a:ext cx="0" cy="301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0" name="Straight Arrow Connector 19"/>
          <p:cNvCxnSpPr>
            <a:cxnSpLocks/>
            <a:stCxn id="6" idx="2"/>
            <a:endCxn id="7" idx="0"/>
          </p:cNvCxnSpPr>
          <p:nvPr/>
        </p:nvCxnSpPr>
        <p:spPr>
          <a:xfrm flipH="1">
            <a:off x="2267937" y="1905306"/>
            <a:ext cx="4" cy="742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5" name="Straight Arrow Connector 24"/>
          <p:cNvCxnSpPr>
            <a:cxnSpLocks/>
            <a:stCxn id="7" idx="4"/>
            <a:endCxn id="8" idx="0"/>
          </p:cNvCxnSpPr>
          <p:nvPr/>
        </p:nvCxnSpPr>
        <p:spPr>
          <a:xfrm>
            <a:off x="2267937" y="3410219"/>
            <a:ext cx="5693" cy="3225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7" name="Straight Arrow Connector 26"/>
          <p:cNvCxnSpPr>
            <a:cxnSpLocks/>
            <a:stCxn id="9" idx="2"/>
            <a:endCxn id="10" idx="0"/>
          </p:cNvCxnSpPr>
          <p:nvPr/>
        </p:nvCxnSpPr>
        <p:spPr>
          <a:xfrm>
            <a:off x="6017423" y="934951"/>
            <a:ext cx="28286" cy="453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9" name="Straight Arrow Connector 28"/>
          <p:cNvCxnSpPr>
            <a:stCxn id="10" idx="2"/>
            <a:endCxn id="11" idx="0"/>
          </p:cNvCxnSpPr>
          <p:nvPr/>
        </p:nvCxnSpPr>
        <p:spPr>
          <a:xfrm flipH="1">
            <a:off x="6032601" y="2156947"/>
            <a:ext cx="13108" cy="533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33" name="Straight Arrow Connector 32"/>
          <p:cNvCxnSpPr>
            <a:stCxn id="11" idx="2"/>
            <a:endCxn id="12" idx="0"/>
          </p:cNvCxnSpPr>
          <p:nvPr/>
        </p:nvCxnSpPr>
        <p:spPr>
          <a:xfrm>
            <a:off x="6032601" y="3458135"/>
            <a:ext cx="4588" cy="4583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41" name="Rectangle 40"/>
          <p:cNvSpPr/>
          <p:nvPr/>
        </p:nvSpPr>
        <p:spPr>
          <a:xfrm>
            <a:off x="7849418" y="166920"/>
            <a:ext cx="2168087" cy="77684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DS18B2 Temp Sensor function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849417" y="1396201"/>
            <a:ext cx="2168087" cy="77684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SEN-11574 Pulse Sensor</a:t>
            </a:r>
          </a:p>
          <a:p>
            <a:pPr algn="ctr"/>
            <a:r>
              <a:rPr lang="en-IN" sz="1600" dirty="0"/>
              <a:t>function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877936" y="2671085"/>
            <a:ext cx="2168087" cy="77684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ECG Sensor function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877936" y="3907694"/>
            <a:ext cx="2168087" cy="77684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X1 Sensor function</a:t>
            </a:r>
          </a:p>
        </p:txBody>
      </p:sp>
      <p:cxnSp>
        <p:nvCxnSpPr>
          <p:cNvPr id="48" name="Straight Arrow Connector 47"/>
          <p:cNvCxnSpPr>
            <a:cxnSpLocks/>
            <a:stCxn id="9" idx="3"/>
            <a:endCxn id="41" idx="1"/>
          </p:cNvCxnSpPr>
          <p:nvPr/>
        </p:nvCxnSpPr>
        <p:spPr>
          <a:xfrm>
            <a:off x="6636865" y="550936"/>
            <a:ext cx="1212553" cy="4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52" name="Straight Arrow Connector 51"/>
          <p:cNvCxnSpPr>
            <a:stCxn id="10" idx="3"/>
            <a:endCxn id="43" idx="1"/>
          </p:cNvCxnSpPr>
          <p:nvPr/>
        </p:nvCxnSpPr>
        <p:spPr>
          <a:xfrm>
            <a:off x="6706541" y="1772932"/>
            <a:ext cx="1142876" cy="11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54" name="Straight Arrow Connector 53"/>
          <p:cNvCxnSpPr>
            <a:stCxn id="11" idx="3"/>
            <a:endCxn id="44" idx="1"/>
          </p:cNvCxnSpPr>
          <p:nvPr/>
        </p:nvCxnSpPr>
        <p:spPr>
          <a:xfrm flipV="1">
            <a:off x="6636865" y="3059507"/>
            <a:ext cx="1241071" cy="14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56" name="Straight Arrow Connector 55"/>
          <p:cNvCxnSpPr>
            <a:stCxn id="12" idx="3"/>
            <a:endCxn id="45" idx="1"/>
          </p:cNvCxnSpPr>
          <p:nvPr/>
        </p:nvCxnSpPr>
        <p:spPr>
          <a:xfrm flipV="1">
            <a:off x="6636865" y="4296116"/>
            <a:ext cx="1241071" cy="4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67" name="Rectangle 66"/>
          <p:cNvSpPr/>
          <p:nvPr/>
        </p:nvSpPr>
        <p:spPr>
          <a:xfrm>
            <a:off x="5271737" y="5190893"/>
            <a:ext cx="1547942" cy="45412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Delay 500 ms</a:t>
            </a:r>
          </a:p>
        </p:txBody>
      </p:sp>
      <p:cxnSp>
        <p:nvCxnSpPr>
          <p:cNvPr id="97" name="Straight Arrow Connector 96"/>
          <p:cNvCxnSpPr>
            <a:stCxn id="41" idx="3"/>
          </p:cNvCxnSpPr>
          <p:nvPr/>
        </p:nvCxnSpPr>
        <p:spPr>
          <a:xfrm>
            <a:off x="10017505" y="555342"/>
            <a:ext cx="9805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01" name="Elbow Connector 100"/>
          <p:cNvCxnSpPr>
            <a:cxnSpLocks/>
            <a:endCxn id="66" idx="2"/>
          </p:cNvCxnSpPr>
          <p:nvPr/>
        </p:nvCxnSpPr>
        <p:spPr>
          <a:xfrm rot="5400000">
            <a:off x="8083721" y="2530139"/>
            <a:ext cx="4871765" cy="91335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07" name="Straight Arrow Connector 106"/>
          <p:cNvCxnSpPr>
            <a:stCxn id="43" idx="3"/>
          </p:cNvCxnSpPr>
          <p:nvPr/>
        </p:nvCxnSpPr>
        <p:spPr>
          <a:xfrm flipV="1">
            <a:off x="10017504" y="1770855"/>
            <a:ext cx="915313" cy="13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09" name="Straight Arrow Connector 108"/>
          <p:cNvCxnSpPr>
            <a:stCxn id="44" idx="3"/>
          </p:cNvCxnSpPr>
          <p:nvPr/>
        </p:nvCxnSpPr>
        <p:spPr>
          <a:xfrm flipV="1">
            <a:off x="10046023" y="3055100"/>
            <a:ext cx="886794" cy="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11" name="Straight Arrow Connector 110"/>
          <p:cNvCxnSpPr>
            <a:stCxn id="45" idx="3"/>
          </p:cNvCxnSpPr>
          <p:nvPr/>
        </p:nvCxnSpPr>
        <p:spPr>
          <a:xfrm flipV="1">
            <a:off x="10046023" y="4296115"/>
            <a:ext cx="88679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15" name="Elbow Connector 114"/>
          <p:cNvCxnSpPr>
            <a:cxnSpLocks/>
            <a:stCxn id="8" idx="2"/>
            <a:endCxn id="67" idx="1"/>
          </p:cNvCxnSpPr>
          <p:nvPr/>
        </p:nvCxnSpPr>
        <p:spPr>
          <a:xfrm rot="16200000" flipH="1">
            <a:off x="3659153" y="3805369"/>
            <a:ext cx="227060" cy="299810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2" name="Rectangle 1"/>
          <p:cNvSpPr/>
          <p:nvPr/>
        </p:nvSpPr>
        <p:spPr>
          <a:xfrm>
            <a:off x="6387354" y="6094129"/>
            <a:ext cx="5670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Arduino Uno Flow Chart </a:t>
            </a:r>
            <a:endParaRPr lang="en-IN" sz="3600" dirty="0"/>
          </a:p>
        </p:txBody>
      </p:sp>
      <p:sp>
        <p:nvSpPr>
          <p:cNvPr id="66" name="Parallelogram 65">
            <a:extLst>
              <a:ext uri="{FF2B5EF4-FFF2-40B4-BE49-F238E27FC236}">
                <a16:creationId xmlns:a16="http://schemas.microsoft.com/office/drawing/2014/main" id="{7C33DF9A-5119-4244-80C5-490C67F515E3}"/>
              </a:ext>
            </a:extLst>
          </p:cNvPr>
          <p:cNvSpPr/>
          <p:nvPr/>
        </p:nvSpPr>
        <p:spPr>
          <a:xfrm>
            <a:off x="7714356" y="5064146"/>
            <a:ext cx="2438207" cy="717109"/>
          </a:xfrm>
          <a:prstGeom prst="parallelogram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Write Outgoing Serial Data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C69C5BF0-35E4-594E-8702-97FC99049F6B}"/>
              </a:ext>
            </a:extLst>
          </p:cNvPr>
          <p:cNvCxnSpPr>
            <a:cxnSpLocks/>
            <a:stCxn id="66" idx="5"/>
            <a:endCxn id="67" idx="3"/>
          </p:cNvCxnSpPr>
          <p:nvPr/>
        </p:nvCxnSpPr>
        <p:spPr>
          <a:xfrm rot="10800000">
            <a:off x="6819679" y="5417953"/>
            <a:ext cx="984316" cy="474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8390CAAD-5630-A344-92DB-2F1D6EB0ABF3}"/>
              </a:ext>
            </a:extLst>
          </p:cNvPr>
          <p:cNvCxnSpPr>
            <a:cxnSpLocks/>
            <a:stCxn id="12" idx="2"/>
            <a:endCxn id="67" idx="0"/>
          </p:cNvCxnSpPr>
          <p:nvPr/>
        </p:nvCxnSpPr>
        <p:spPr>
          <a:xfrm rot="16200000" flipH="1">
            <a:off x="5788270" y="4933455"/>
            <a:ext cx="506356" cy="851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74A230D7-E9E8-EA44-BFEB-AF996F9FEEB4}"/>
              </a:ext>
            </a:extLst>
          </p:cNvPr>
          <p:cNvCxnSpPr>
            <a:stCxn id="67" idx="2"/>
            <a:endCxn id="7" idx="5"/>
          </p:cNvCxnSpPr>
          <p:nvPr/>
        </p:nvCxnSpPr>
        <p:spPr>
          <a:xfrm rot="5400000" flipH="1">
            <a:off x="2286899" y="1886204"/>
            <a:ext cx="2616060" cy="4901558"/>
          </a:xfrm>
          <a:prstGeom prst="bentConnector4">
            <a:avLst>
              <a:gd name="adj1" fmla="val -27243"/>
              <a:gd name="adj2" fmla="val 110723"/>
            </a:avLst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672156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280986" y="290283"/>
            <a:ext cx="1269240" cy="436728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Start</a:t>
            </a:r>
          </a:p>
        </p:txBody>
      </p:sp>
      <p:sp>
        <p:nvSpPr>
          <p:cNvPr id="3" name="Rectangle 2"/>
          <p:cNvSpPr/>
          <p:nvPr/>
        </p:nvSpPr>
        <p:spPr>
          <a:xfrm>
            <a:off x="3313510" y="1200588"/>
            <a:ext cx="3200695" cy="104132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Initialize Wi-Fi Client Object</a:t>
            </a:r>
          </a:p>
          <a:p>
            <a:pPr algn="ctr"/>
            <a:r>
              <a:rPr lang="en-IN" sz="1600" dirty="0"/>
              <a:t>Initialize Wi-Fi Server Object</a:t>
            </a:r>
          </a:p>
          <a:p>
            <a:pPr algn="ctr"/>
            <a:r>
              <a:rPr lang="en-IN" sz="1600" dirty="0"/>
              <a:t>Initialize and Wi-Fi name and password</a:t>
            </a:r>
          </a:p>
        </p:txBody>
      </p:sp>
      <p:sp>
        <p:nvSpPr>
          <p:cNvPr id="5" name="Diamond 4"/>
          <p:cNvSpPr/>
          <p:nvPr/>
        </p:nvSpPr>
        <p:spPr>
          <a:xfrm>
            <a:off x="3925596" y="3764439"/>
            <a:ext cx="1986206" cy="1514901"/>
          </a:xfrm>
          <a:prstGeom prst="diamond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User HTTP Request Available</a:t>
            </a:r>
          </a:p>
        </p:txBody>
      </p:sp>
      <p:sp>
        <p:nvSpPr>
          <p:cNvPr id="7" name="Rectangle 6"/>
          <p:cNvSpPr/>
          <p:nvPr/>
        </p:nvSpPr>
        <p:spPr>
          <a:xfrm>
            <a:off x="9386112" y="557132"/>
            <a:ext cx="1547942" cy="54717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Delay 1000 ms</a:t>
            </a:r>
          </a:p>
          <a:p>
            <a:pPr algn="ctr"/>
            <a:r>
              <a:rPr lang="en-IN" sz="1600" dirty="0"/>
              <a:t>(wait for serial)</a:t>
            </a:r>
          </a:p>
        </p:txBody>
      </p:sp>
      <p:sp>
        <p:nvSpPr>
          <p:cNvPr id="9" name="Diamond 8"/>
          <p:cNvSpPr/>
          <p:nvPr/>
        </p:nvSpPr>
        <p:spPr>
          <a:xfrm>
            <a:off x="9119103" y="1550159"/>
            <a:ext cx="2095617" cy="1520764"/>
          </a:xfrm>
          <a:prstGeom prst="diamond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If Serial Incoming Available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52728" y="3610720"/>
            <a:ext cx="2238529" cy="91116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Print data on Display and Send HTTP request with data to cloud server.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398022" y="5053124"/>
            <a:ext cx="1547942" cy="54717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Delay 500 ms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527211" y="6209174"/>
            <a:ext cx="1269240" cy="436728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End</a:t>
            </a:r>
          </a:p>
        </p:txBody>
      </p:sp>
      <p:cxnSp>
        <p:nvCxnSpPr>
          <p:cNvPr id="15" name="Straight Arrow Connector 14"/>
          <p:cNvCxnSpPr>
            <a:stCxn id="2" idx="2"/>
            <a:endCxn id="3" idx="0"/>
          </p:cNvCxnSpPr>
          <p:nvPr/>
        </p:nvCxnSpPr>
        <p:spPr>
          <a:xfrm flipH="1">
            <a:off x="4913858" y="727011"/>
            <a:ext cx="1748" cy="473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2" name="Straight Arrow Connector 21"/>
          <p:cNvCxnSpPr>
            <a:cxnSpLocks/>
            <a:stCxn id="7" idx="2"/>
            <a:endCxn id="9" idx="0"/>
          </p:cNvCxnSpPr>
          <p:nvPr/>
        </p:nvCxnSpPr>
        <p:spPr>
          <a:xfrm>
            <a:off x="10160083" y="1104302"/>
            <a:ext cx="6829" cy="445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4" name="Straight Arrow Connector 23"/>
          <p:cNvCxnSpPr>
            <a:cxnSpLocks/>
            <a:stCxn id="9" idx="2"/>
            <a:endCxn id="11" idx="0"/>
          </p:cNvCxnSpPr>
          <p:nvPr/>
        </p:nvCxnSpPr>
        <p:spPr>
          <a:xfrm>
            <a:off x="10166912" y="3070923"/>
            <a:ext cx="5081" cy="539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6" name="Straight Arrow Connector 25"/>
          <p:cNvCxnSpPr>
            <a:stCxn id="11" idx="2"/>
            <a:endCxn id="12" idx="0"/>
          </p:cNvCxnSpPr>
          <p:nvPr/>
        </p:nvCxnSpPr>
        <p:spPr>
          <a:xfrm>
            <a:off x="10171993" y="4521889"/>
            <a:ext cx="0" cy="5312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8" name="Straight Arrow Connector 27"/>
          <p:cNvCxnSpPr>
            <a:stCxn id="12" idx="2"/>
            <a:endCxn id="13" idx="0"/>
          </p:cNvCxnSpPr>
          <p:nvPr/>
        </p:nvCxnSpPr>
        <p:spPr>
          <a:xfrm flipH="1">
            <a:off x="10161831" y="5600294"/>
            <a:ext cx="10162" cy="6088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64" name="Parallelogram 63"/>
          <p:cNvSpPr/>
          <p:nvPr/>
        </p:nvSpPr>
        <p:spPr>
          <a:xfrm>
            <a:off x="3767296" y="5600293"/>
            <a:ext cx="2293121" cy="967423"/>
          </a:xfrm>
          <a:prstGeom prst="parallelogram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Write Sensor Request on Outgoing Serial</a:t>
            </a:r>
          </a:p>
        </p:txBody>
      </p:sp>
      <p:cxnSp>
        <p:nvCxnSpPr>
          <p:cNvPr id="84" name="Straight Arrow Connector 83"/>
          <p:cNvCxnSpPr>
            <a:stCxn id="3" idx="2"/>
            <a:endCxn id="5" idx="0"/>
          </p:cNvCxnSpPr>
          <p:nvPr/>
        </p:nvCxnSpPr>
        <p:spPr>
          <a:xfrm>
            <a:off x="4913858" y="2241912"/>
            <a:ext cx="4841" cy="1522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38" name="Straight Arrow Connector 137"/>
          <p:cNvCxnSpPr>
            <a:cxnSpLocks/>
            <a:stCxn id="5" idx="2"/>
            <a:endCxn id="64" idx="0"/>
          </p:cNvCxnSpPr>
          <p:nvPr/>
        </p:nvCxnSpPr>
        <p:spPr>
          <a:xfrm flipH="1">
            <a:off x="4913857" y="5279340"/>
            <a:ext cx="4842" cy="3209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44" name="Elbow Connector 143"/>
          <p:cNvCxnSpPr>
            <a:cxnSpLocks/>
            <a:stCxn id="64" idx="2"/>
            <a:endCxn id="7" idx="1"/>
          </p:cNvCxnSpPr>
          <p:nvPr/>
        </p:nvCxnSpPr>
        <p:spPr>
          <a:xfrm flipV="1">
            <a:off x="5939489" y="830717"/>
            <a:ext cx="3446623" cy="52532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60" name="Elbow Connector 159"/>
          <p:cNvCxnSpPr>
            <a:cxnSpLocks/>
            <a:stCxn id="9" idx="3"/>
            <a:endCxn id="7" idx="3"/>
          </p:cNvCxnSpPr>
          <p:nvPr/>
        </p:nvCxnSpPr>
        <p:spPr>
          <a:xfrm flipH="1" flipV="1">
            <a:off x="10934054" y="830717"/>
            <a:ext cx="280666" cy="1479824"/>
          </a:xfrm>
          <a:prstGeom prst="bentConnector3">
            <a:avLst>
              <a:gd name="adj1" fmla="val -81449"/>
            </a:avLst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23" name="Rectangle 22"/>
          <p:cNvSpPr/>
          <p:nvPr/>
        </p:nvSpPr>
        <p:spPr>
          <a:xfrm>
            <a:off x="-45561" y="2962629"/>
            <a:ext cx="35807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NodeMCU Flow Chart </a:t>
            </a:r>
            <a:endParaRPr lang="en-IN" sz="3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8E2F2D-B801-B34B-8111-D2C7A49F2E73}"/>
              </a:ext>
            </a:extLst>
          </p:cNvPr>
          <p:cNvSpPr/>
          <p:nvPr/>
        </p:nvSpPr>
        <p:spPr>
          <a:xfrm>
            <a:off x="4139885" y="2819055"/>
            <a:ext cx="1547942" cy="54717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Wait for Request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E5B2E4AD-A1BC-C342-8874-C0E8BE6C46EF}"/>
              </a:ext>
            </a:extLst>
          </p:cNvPr>
          <p:cNvCxnSpPr>
            <a:stCxn id="5" idx="3"/>
            <a:endCxn id="34" idx="3"/>
          </p:cNvCxnSpPr>
          <p:nvPr/>
        </p:nvCxnSpPr>
        <p:spPr>
          <a:xfrm flipH="1" flipV="1">
            <a:off x="5687827" y="3092640"/>
            <a:ext cx="223975" cy="1429250"/>
          </a:xfrm>
          <a:prstGeom prst="bentConnector3">
            <a:avLst>
              <a:gd name="adj1" fmla="val -492313"/>
            </a:avLst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564537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2355</TotalTime>
  <Words>882</Words>
  <Application>Microsoft Macintosh PowerPoint</Application>
  <PresentationFormat>Widescreen</PresentationFormat>
  <Paragraphs>193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 Unicode MS</vt:lpstr>
      <vt:lpstr>Arial</vt:lpstr>
      <vt:lpstr>Arial Rounded MT Bold</vt:lpstr>
      <vt:lpstr>Calibri</vt:lpstr>
      <vt:lpstr>Gabriola</vt:lpstr>
      <vt:lpstr>Tw Cen MT</vt:lpstr>
      <vt:lpstr>Tw Cen MT Condensed</vt:lpstr>
      <vt:lpstr>Wingdings</vt:lpstr>
      <vt:lpstr>Wingdings 3</vt:lpstr>
      <vt:lpstr>Integral</vt:lpstr>
      <vt:lpstr>PowerPoint Presentation</vt:lpstr>
      <vt:lpstr>Problem Statement</vt:lpstr>
      <vt:lpstr>Proposed System</vt:lpstr>
      <vt:lpstr>Requirements</vt:lpstr>
      <vt:lpstr>Hardware Model</vt:lpstr>
      <vt:lpstr>System Architecture</vt:lpstr>
      <vt:lpstr>Circuit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ECG Processing</vt:lpstr>
      <vt:lpstr>Software</vt:lpstr>
      <vt:lpstr>Database</vt:lpstr>
      <vt:lpstr>Data Flow</vt:lpstr>
      <vt:lpstr>Web Application Screens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Web-App Link</vt:lpstr>
      <vt:lpstr>PowerPoint Presentation</vt:lpstr>
      <vt:lpstr>Conclusion And 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Health Monitoring System</dc:title>
  <dc:creator>Shubham</dc:creator>
  <cp:lastModifiedBy>Shubham Sonawane</cp:lastModifiedBy>
  <cp:revision>354</cp:revision>
  <dcterms:created xsi:type="dcterms:W3CDTF">2018-02-07T08:50:41Z</dcterms:created>
  <dcterms:modified xsi:type="dcterms:W3CDTF">2022-01-10T02:34:59Z</dcterms:modified>
</cp:coreProperties>
</file>